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2" r:id="rId3"/>
    <p:sldId id="307" r:id="rId4"/>
    <p:sldId id="317" r:id="rId5"/>
    <p:sldId id="318" r:id="rId6"/>
    <p:sldId id="323" r:id="rId7"/>
    <p:sldId id="308" r:id="rId8"/>
    <p:sldId id="312" r:id="rId9"/>
    <p:sldId id="316" r:id="rId10"/>
    <p:sldId id="297" r:id="rId11"/>
    <p:sldId id="284" r:id="rId12"/>
    <p:sldId id="313" r:id="rId13"/>
    <p:sldId id="298" r:id="rId14"/>
    <p:sldId id="299" r:id="rId15"/>
    <p:sldId id="301" r:id="rId16"/>
    <p:sldId id="303" r:id="rId17"/>
    <p:sldId id="306" r:id="rId18"/>
    <p:sldId id="304" r:id="rId19"/>
    <p:sldId id="305" r:id="rId20"/>
    <p:sldId id="309" r:id="rId21"/>
    <p:sldId id="258" r:id="rId22"/>
    <p:sldId id="257" r:id="rId23"/>
    <p:sldId id="295" r:id="rId24"/>
    <p:sldId id="293" r:id="rId25"/>
    <p:sldId id="310" r:id="rId26"/>
    <p:sldId id="283" r:id="rId27"/>
    <p:sldId id="260" r:id="rId28"/>
    <p:sldId id="291" r:id="rId29"/>
  </p:sldIdLst>
  <p:sldSz cx="12192000" cy="6858000"/>
  <p:notesSz cx="6858000" cy="9144000"/>
  <p:defaultTextStyle>
    <a:defPPr>
      <a:defRPr lang="zh-TW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C78"/>
    <a:srgbClr val="FFF2D1"/>
    <a:srgbClr val="556141"/>
    <a:srgbClr val="C4CDB5"/>
    <a:srgbClr val="B3AB88"/>
    <a:srgbClr val="FFFDF5"/>
    <a:srgbClr val="ECECEC"/>
    <a:srgbClr val="F0DBA7"/>
    <a:srgbClr val="F1DFB2"/>
    <a:srgbClr val="BFC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2" autoAdjust="0"/>
    <p:restoredTop sz="94356" autoAdjust="0"/>
  </p:normalViewPr>
  <p:slideViewPr>
    <p:cSldViewPr snapToGrid="0">
      <p:cViewPr varScale="1">
        <p:scale>
          <a:sx n="107" d="100"/>
          <a:sy n="107" d="100"/>
        </p:scale>
        <p:origin x="186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B21E8-6CB0-4B49-AAF3-68BF0FA8C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E847379-6314-4B4A-AF00-3C1A48D22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688219-6A97-4B59-8DF4-438D439D4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32E0D8-20FB-4D93-B19B-D1311525E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E6C63F-1A5D-4036-9670-74068CBE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943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DBF653-5C3A-473F-8970-9CC3B136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5C916E7-22F3-42DD-9B59-F941A7238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A007BA-1BB2-4954-8F17-B06BA7B9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93559A-08AE-4323-997C-89E50A39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991B2C-CC54-40E1-A73D-F98D3E6C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359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085973F-26C7-4F4D-870C-E1B9E855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605901-75AF-49A4-81AF-7C456BD8E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22142E-0660-4909-90DC-54C24EB91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4881BB-9E1F-45AD-99B3-40B9A341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5C96EF-EAA6-41DE-B43A-3CC9066D2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71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DEB7B-D069-4DBA-BA8F-AB5C54EE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6B8853-2587-44B2-9704-14E600B31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8645B3-D8EE-48BC-A693-BF0373A7C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DD1648-E047-4298-95D9-C39096A8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B7AEE1-63EC-453A-9D24-B754F149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947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1DF06-731B-4E9D-92D3-D23B9900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E6FD57-91D2-4AF3-9B7A-8AABC2DF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A55281-B3A5-47EF-8BA3-44E62E6C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88A68E-E6EB-407F-85CD-71DF1EA6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7A299-A1F3-4E0A-87B6-FEF367679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738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E722C-7FD6-436A-8231-28D99109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6B2917-B435-4D28-B8D1-3DA397062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4C0BAE-0378-40A8-A54D-82E07903E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E4DF17-27FC-4AD4-835F-4D80C4CA5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5F24FC-2524-4D69-A9FD-2728288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370B90-6536-4D34-9241-27223825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719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C0D49B-BD73-44D1-9469-2A87246C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280D97-4510-4432-9FEC-0BEC4347C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90A72A-1B4D-452A-A390-CB8E6F090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6E1E8F-EDB2-44B2-9F9C-3B62A44A3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18C4528-1126-4794-9239-E72D5CC51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205010D-C2E8-4DCA-9316-DBB6B4E8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0E694B2-BE8D-480C-9859-32C9975A7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102116-0265-43BE-98CC-66339DE4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408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C86BD3-68BF-471C-A0FE-FC257DD6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9DB538-89A3-48FB-BB97-73CA30EE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DB98AF0-52D0-41F8-A717-09878445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EE5A88-4132-4886-B6EC-067DFB73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3351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40778DC-21F8-477A-87EA-ADACF8EAE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D4DCB42-A959-4D3E-B2A6-270A9F80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A4ECCB-6936-4203-88B1-58DA7739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574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78395-8A40-46E9-BF3C-E6A7F186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07D312-E45A-432E-9F26-9EC23B130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34BFAC-D61D-4F34-BDAB-8C7AFDB48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7AFD2D-CA91-4D44-90B6-9E321C007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3FC993-F7E6-4DCF-A4DF-0123A2860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4818FE-922B-4707-A8B0-81527817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587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CC360A-7CEB-4F04-8297-73B73C406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FFF435F-8F18-479A-B105-2779F22589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891D54B-FC99-416B-AD04-0A405F808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2E3651-516B-42E0-B25B-809CC8B36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5C242D-01F5-41B3-A16C-5406FE0CB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98A7DD0-ABC7-4830-B708-3A2D8ABC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71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13CA596-774D-48F4-8536-5C4D9957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0B8B12-1320-4CA2-8FDB-24F293184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C82C32-50B1-48D1-B4EA-0080ECF6A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C02F0-0961-4735-92B8-A4B95A879DD7}" type="datetimeFigureOut">
              <a:rPr lang="zh-TW" altLang="en-US" smtClean="0"/>
              <a:t>2021/7/16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AAD21A-1261-43B9-8441-A4FB06ACF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045598-C14B-400A-849C-79D260E9E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76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atrick+Hand+SC?query=Patrick+Hand+SC#standard-styles" TargetMode="External"/><Relationship Id="rId2" Type="http://schemas.openxmlformats.org/officeDocument/2006/relationships/hyperlink" Target="https://justfont.com/hunin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nts.google.com/specimen/Patrick+Hand?query=Patrick+Wagesreiter&amp;preview.text_type=custom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svg"/><Relationship Id="rId18" Type="http://schemas.openxmlformats.org/officeDocument/2006/relationships/image" Target="../media/image84.png"/><Relationship Id="rId26" Type="http://schemas.openxmlformats.org/officeDocument/2006/relationships/image" Target="../media/image92.png"/><Relationship Id="rId3" Type="http://schemas.openxmlformats.org/officeDocument/2006/relationships/image" Target="../media/image69.svg"/><Relationship Id="rId21" Type="http://schemas.openxmlformats.org/officeDocument/2006/relationships/image" Target="../media/image87.svg"/><Relationship Id="rId7" Type="http://schemas.openxmlformats.org/officeDocument/2006/relationships/image" Target="../media/image73.sv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5" Type="http://schemas.openxmlformats.org/officeDocument/2006/relationships/image" Target="../media/image91.sv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9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24" Type="http://schemas.openxmlformats.org/officeDocument/2006/relationships/image" Target="../media/image90.png"/><Relationship Id="rId5" Type="http://schemas.openxmlformats.org/officeDocument/2006/relationships/image" Target="../media/image71.svg"/><Relationship Id="rId15" Type="http://schemas.openxmlformats.org/officeDocument/2006/relationships/image" Target="../media/image81.svg"/><Relationship Id="rId23" Type="http://schemas.openxmlformats.org/officeDocument/2006/relationships/image" Target="../media/image89.svg"/><Relationship Id="rId28" Type="http://schemas.openxmlformats.org/officeDocument/2006/relationships/image" Target="../media/image94.png"/><Relationship Id="rId10" Type="http://schemas.openxmlformats.org/officeDocument/2006/relationships/image" Target="../media/image76.png"/><Relationship Id="rId19" Type="http://schemas.openxmlformats.org/officeDocument/2006/relationships/image" Target="../media/image85.svg"/><Relationship Id="rId4" Type="http://schemas.openxmlformats.org/officeDocument/2006/relationships/image" Target="../media/image70.png"/><Relationship Id="rId9" Type="http://schemas.openxmlformats.org/officeDocument/2006/relationships/image" Target="../media/image75.sv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svg"/><Relationship Id="rId3" Type="http://schemas.openxmlformats.org/officeDocument/2006/relationships/image" Target="../media/image97.svg"/><Relationship Id="rId7" Type="http://schemas.openxmlformats.org/officeDocument/2006/relationships/image" Target="../media/image101.sv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svg"/><Relationship Id="rId5" Type="http://schemas.openxmlformats.org/officeDocument/2006/relationships/image" Target="../media/image99.svg"/><Relationship Id="rId15" Type="http://schemas.openxmlformats.org/officeDocument/2006/relationships/image" Target="../media/image109.sv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svg"/><Relationship Id="rId1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110.jpeg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jpe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microsoft.com/office/2007/relationships/hdphoto" Target="../media/hdphoto3.wdp"/><Relationship Id="rId9" Type="http://schemas.openxmlformats.org/officeDocument/2006/relationships/image" Target="../media/image1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3.png"/><Relationship Id="rId3" Type="http://schemas.openxmlformats.org/officeDocument/2006/relationships/image" Target="../media/image8.svg"/><Relationship Id="rId21" Type="http://schemas.openxmlformats.org/officeDocument/2006/relationships/image" Target="../media/image24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19" Type="http://schemas.openxmlformats.org/officeDocument/2006/relationships/image" Target="../media/image4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jpeg"/><Relationship Id="rId3" Type="http://schemas.openxmlformats.org/officeDocument/2006/relationships/image" Target="../media/image10.svg"/><Relationship Id="rId21" Type="http://schemas.openxmlformats.org/officeDocument/2006/relationships/image" Target="../media/image40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9.png"/><Relationship Id="rId16" Type="http://schemas.openxmlformats.org/officeDocument/2006/relationships/image" Target="../media/image35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microsoft.com/office/2007/relationships/hdphoto" Target="../media/hdphoto2.wdp"/><Relationship Id="rId5" Type="http://schemas.openxmlformats.org/officeDocument/2006/relationships/image" Target="../media/image8.svg"/><Relationship Id="rId15" Type="http://schemas.openxmlformats.org/officeDocument/2006/relationships/image" Target="../media/image34.sv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7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7412603-84DD-4321-9C49-C449B3819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5249" y="320302"/>
            <a:ext cx="3676830" cy="2214033"/>
          </a:xfrm>
        </p:spPr>
        <p:txBody>
          <a:bodyPr>
            <a:normAutofit/>
          </a:bodyPr>
          <a:lstStyle/>
          <a:p>
            <a:pPr algn="dist"/>
            <a:r>
              <a:rPr lang="en-US" altLang="zh-TW" sz="9600" dirty="0">
                <a:latin typeface="Patrick Hand" panose="00000500000000000000" pitchFamily="2" charset="0"/>
              </a:rPr>
              <a:t>DTNS</a:t>
            </a:r>
            <a:endParaRPr lang="zh-TW" altLang="en-US" sz="9600" dirty="0">
              <a:latin typeface="Patrick Hand" panose="00000500000000000000" pitchFamily="2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38B03E3-F1E5-47C1-B59F-75EA457CA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0604" y="3571128"/>
            <a:ext cx="4515563" cy="164105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~ 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書寫的溫度</a:t>
            </a:r>
            <a:endParaRPr lang="en-US" altLang="zh-TW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  每字美句每個你喜歡的瞬間 </a:t>
            </a: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~</a:t>
            </a:r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4" name="Picture 2" descr="C:\Users\user\Desktop\wood-3157395_1920.jpg">
            <a:extLst>
              <a:ext uri="{FF2B5EF4-FFF2-40B4-BE49-F238E27FC236}">
                <a16:creationId xmlns:a16="http://schemas.microsoft.com/office/drawing/2014/main" id="{5DB0D3B5-1AE7-4B66-9BCA-02AE50400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0" t="6677" r="61611" b="17740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user\Desktop\wood-3157395_1920.jpg">
            <a:extLst>
              <a:ext uri="{FF2B5EF4-FFF2-40B4-BE49-F238E27FC236}">
                <a16:creationId xmlns:a16="http://schemas.microsoft.com/office/drawing/2014/main" id="{16C58BA5-B1A4-4C00-ACDC-4FC97AC2A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875" b="99826" l="38854" r="61563">
                        <a14:foregroundMark x1="54219" y1="94358" x2="59167" y2="99653"/>
                        <a14:foregroundMark x1="59167" y1="99653" x2="59167" y2="99653"/>
                        <a14:foregroundMark x1="48177" y1="93229" x2="43333" y2="98264"/>
                        <a14:foregroundMark x1="47552" y1="94792" x2="46667" y2="98698"/>
                        <a14:foregroundMark x1="43438" y1="97135" x2="38958" y2="99740"/>
                        <a14:foregroundMark x1="38958" y1="99740" x2="38958" y2="99740"/>
                        <a14:foregroundMark x1="44167" y1="94444" x2="45208" y2="94878"/>
                        <a14:foregroundMark x1="59219" y1="99045" x2="60521" y2="99653"/>
                        <a14:foregroundMark x1="56771" y1="93229" x2="56875" y2="92014"/>
                        <a14:foregroundMark x1="57240" y1="92708" x2="57240" y2="92708"/>
                        <a14:foregroundMark x1="57292" y1="92274" x2="57344" y2="92708"/>
                        <a14:foregroundMark x1="52396" y1="97135" x2="51927" y2="96615"/>
                        <a14:foregroundMark x1="48385" y1="99306" x2="47656" y2="98264"/>
                        <a14:foregroundMark x1="48385" y1="98872" x2="48385" y2="98177"/>
                        <a14:foregroundMark x1="53646" y1="99653" x2="53802" y2="98611"/>
                        <a14:foregroundMark x1="53542" y1="99566" x2="53438" y2="99045"/>
                        <a14:foregroundMark x1="60885" y1="99479" x2="61563" y2="99826"/>
                        <a14:foregroundMark x1="54479" y1="97049" x2="54010" y2="94878"/>
                        <a14:foregroundMark x1="51615" y1="96615" x2="52708" y2="96701"/>
                        <a14:foregroundMark x1="56771" y1="94184" x2="55885" y2="93229"/>
                        <a14:foregroundMark x1="57969" y1="92622" x2="56510" y2="92448"/>
                        <a14:foregroundMark x1="55156" y1="95920" x2="55260" y2="93663"/>
                        <a14:foregroundMark x1="43958" y1="93663" x2="46198" y2="94444"/>
                        <a14:foregroundMark x1="45208" y1="93837" x2="45208" y2="93576"/>
                        <a14:foregroundMark x1="51979" y1="96528" x2="52292" y2="95226"/>
                        <a14:foregroundMark x1="52552" y1="97222" x2="52865" y2="97135"/>
                        <a14:foregroundMark x1="53281" y1="99653" x2="53698" y2="98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82" t="68820" r="37535"/>
          <a:stretch/>
        </p:blipFill>
        <p:spPr bwMode="auto">
          <a:xfrm rot="10800000">
            <a:off x="8416819" y="-15062"/>
            <a:ext cx="2997200" cy="228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菱形 4">
            <a:extLst>
              <a:ext uri="{FF2B5EF4-FFF2-40B4-BE49-F238E27FC236}">
                <a16:creationId xmlns:a16="http://schemas.microsoft.com/office/drawing/2014/main" id="{6C813C9B-E960-4333-B561-5309E1B49B54}"/>
              </a:ext>
            </a:extLst>
          </p:cNvPr>
          <p:cNvSpPr/>
          <p:nvPr/>
        </p:nvSpPr>
        <p:spPr>
          <a:xfrm>
            <a:off x="-5578028" y="538122"/>
            <a:ext cx="4140200" cy="41402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菱形 13">
            <a:extLst>
              <a:ext uri="{FF2B5EF4-FFF2-40B4-BE49-F238E27FC236}">
                <a16:creationId xmlns:a16="http://schemas.microsoft.com/office/drawing/2014/main" id="{5C1BFE0D-0979-441F-B04C-EA72BEA41B8B}"/>
              </a:ext>
            </a:extLst>
          </p:cNvPr>
          <p:cNvSpPr/>
          <p:nvPr/>
        </p:nvSpPr>
        <p:spPr>
          <a:xfrm>
            <a:off x="-6305532" y="-189382"/>
            <a:ext cx="5595208" cy="5595208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C29FE16-3BCD-4C86-BE59-4E6E29515797}"/>
              </a:ext>
            </a:extLst>
          </p:cNvPr>
          <p:cNvSpPr txBox="1"/>
          <p:nvPr/>
        </p:nvSpPr>
        <p:spPr>
          <a:xfrm>
            <a:off x="3835086" y="5676762"/>
            <a:ext cx="3091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110</a:t>
            </a: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-01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前端網頁開發技術</a:t>
            </a:r>
            <a:endParaRPr lang="en-US" altLang="zh-TW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18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 詹琇安</a:t>
            </a:r>
          </a:p>
        </p:txBody>
      </p:sp>
      <p:pic>
        <p:nvPicPr>
          <p:cNvPr id="13" name="Picture 2" descr="C:\Users\user\Desktop\wood-3157395_1920.jpg">
            <a:extLst>
              <a:ext uri="{FF2B5EF4-FFF2-40B4-BE49-F238E27FC236}">
                <a16:creationId xmlns:a16="http://schemas.microsoft.com/office/drawing/2014/main" id="{27CC8B31-0CC4-4887-B3B2-C081EE5F5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5" t="-210" r="-28512" b="24628"/>
          <a:stretch/>
        </p:blipFill>
        <p:spPr bwMode="auto">
          <a:xfrm rot="10800000">
            <a:off x="-4329481" y="669"/>
            <a:ext cx="6093826" cy="6873062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2E86F34-1B88-4371-B3F2-1E8D8DB38CAE}"/>
              </a:ext>
            </a:extLst>
          </p:cNvPr>
          <p:cNvSpPr txBox="1"/>
          <p:nvPr/>
        </p:nvSpPr>
        <p:spPr>
          <a:xfrm>
            <a:off x="-2787047" y="5719713"/>
            <a:ext cx="23173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Discovery 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發現</a:t>
            </a:r>
          </a:p>
          <a:p>
            <a:pPr algn="l"/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Thinking 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思考</a:t>
            </a:r>
          </a:p>
          <a:p>
            <a:pPr algn="l"/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Notes 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筆記</a:t>
            </a:r>
          </a:p>
          <a:p>
            <a:pPr algn="l"/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Share 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分享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0639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1841678-AD28-4899-94F3-FE1F40030473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144342"/>
              </p:ext>
            </p:extLst>
          </p:nvPr>
        </p:nvGraphicFramePr>
        <p:xfrm>
          <a:off x="484680" y="1935815"/>
          <a:ext cx="3325874" cy="259359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608074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uesrs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226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498323">
                <a:tc rowSpan="3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account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writing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writing[]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</a:tbl>
          </a:graphicData>
        </a:graphic>
      </p:graphicFrame>
      <p:sp>
        <p:nvSpPr>
          <p:cNvPr id="7" name="流程圖: 準備作業 6">
            <a:extLst>
              <a:ext uri="{FF2B5EF4-FFF2-40B4-BE49-F238E27FC236}">
                <a16:creationId xmlns:a16="http://schemas.microsoft.com/office/drawing/2014/main" id="{F0D222A9-F4D9-45BB-AC34-F64EE247DEBA}"/>
              </a:ext>
            </a:extLst>
          </p:cNvPr>
          <p:cNvSpPr/>
          <p:nvPr/>
        </p:nvSpPr>
        <p:spPr>
          <a:xfrm>
            <a:off x="12355608" y="-565772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流程圖: 準備作業 7">
            <a:extLst>
              <a:ext uri="{FF2B5EF4-FFF2-40B4-BE49-F238E27FC236}">
                <a16:creationId xmlns:a16="http://schemas.microsoft.com/office/drawing/2014/main" id="{331FA87D-07E7-486C-841E-727587BA6E6B}"/>
              </a:ext>
            </a:extLst>
          </p:cNvPr>
          <p:cNvSpPr/>
          <p:nvPr/>
        </p:nvSpPr>
        <p:spPr>
          <a:xfrm>
            <a:off x="12355608" y="174902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AF5720EE-149E-425C-BCD8-F490A01733EB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661542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/>
              <a:t>資料庫規劃</a:t>
            </a:r>
            <a:endParaRPr lang="zh-TW" altLang="en-US" sz="3600" dirty="0"/>
          </a:p>
        </p:txBody>
      </p:sp>
      <p:graphicFrame>
        <p:nvGraphicFramePr>
          <p:cNvPr id="11" name="表格 6">
            <a:extLst>
              <a:ext uri="{FF2B5EF4-FFF2-40B4-BE49-F238E27FC236}">
                <a16:creationId xmlns:a16="http://schemas.microsoft.com/office/drawing/2014/main" id="{0772BE15-7B08-47ED-9026-6F8AD5E62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638695"/>
              </p:ext>
            </p:extLst>
          </p:nvPr>
        </p:nvGraphicFramePr>
        <p:xfrm>
          <a:off x="4511355" y="1080966"/>
          <a:ext cx="3313172" cy="215727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62788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2024884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writing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439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518662">
                <a:tc rowSpan="2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Date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51866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dirty="0" err="1">
                          <a:solidFill>
                            <a:srgbClr val="794F25"/>
                          </a:solidFill>
                          <a:latin typeface="+mn-lt"/>
                        </a:rPr>
                        <a:t>writingItem</a:t>
                      </a:r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[]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</a:tbl>
          </a:graphicData>
        </a:graphic>
      </p:graphicFrame>
      <p:graphicFrame>
        <p:nvGraphicFramePr>
          <p:cNvPr id="12" name="表格 6">
            <a:extLst>
              <a:ext uri="{FF2B5EF4-FFF2-40B4-BE49-F238E27FC236}">
                <a16:creationId xmlns:a16="http://schemas.microsoft.com/office/drawing/2014/main" id="{1AB42294-E229-4E60-A554-93320A670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3551"/>
              </p:ext>
            </p:extLst>
          </p:nvPr>
        </p:nvGraphicFramePr>
        <p:xfrm>
          <a:off x="8451716" y="1080966"/>
          <a:ext cx="2957434" cy="2481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979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463975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question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Question *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Contact *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scription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64480"/>
                  </a:ext>
                </a:extLst>
              </a:tr>
            </a:tbl>
          </a:graphicData>
        </a:graphic>
      </p:graphicFrame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9362751E-5051-4A9A-8993-F9C8FC135726}"/>
              </a:ext>
            </a:extLst>
          </p:cNvPr>
          <p:cNvCxnSpPr>
            <a:cxnSpLocks/>
          </p:cNvCxnSpPr>
          <p:nvPr/>
        </p:nvCxnSpPr>
        <p:spPr>
          <a:xfrm flipV="1">
            <a:off x="3810554" y="1435501"/>
            <a:ext cx="1260000" cy="2844000"/>
          </a:xfrm>
          <a:prstGeom prst="bentConnector3">
            <a:avLst>
              <a:gd name="adj1" fmla="val 14358"/>
            </a:avLst>
          </a:prstGeom>
          <a:ln>
            <a:solidFill>
              <a:srgbClr val="757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表格 6">
            <a:extLst>
              <a:ext uri="{FF2B5EF4-FFF2-40B4-BE49-F238E27FC236}">
                <a16:creationId xmlns:a16="http://schemas.microsoft.com/office/drawing/2014/main" id="{6C91388E-81A0-4997-8122-C8416DCFB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992574"/>
              </p:ext>
            </p:extLst>
          </p:nvPr>
        </p:nvGraphicFramePr>
        <p:xfrm>
          <a:off x="4511355" y="3763230"/>
          <a:ext cx="3327907" cy="2765827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275907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writingItem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226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498323">
                <a:tc rowSpan="3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template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c_id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mongoose.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 err="1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ObjectId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content[]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</a:tbl>
          </a:graphicData>
        </a:graphic>
      </p:graphicFrame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ECFDDA4E-5630-4F20-8417-118305B88D8D}"/>
              </a:ext>
            </a:extLst>
          </p:cNvPr>
          <p:cNvCxnSpPr>
            <a:cxnSpLocks/>
          </p:cNvCxnSpPr>
          <p:nvPr/>
        </p:nvCxnSpPr>
        <p:spPr>
          <a:xfrm flipH="1">
            <a:off x="6593393" y="3259230"/>
            <a:ext cx="5797" cy="504000"/>
          </a:xfrm>
          <a:prstGeom prst="straightConnector1">
            <a:avLst/>
          </a:prstGeom>
          <a:ln>
            <a:solidFill>
              <a:srgbClr val="757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表格 6">
            <a:extLst>
              <a:ext uri="{FF2B5EF4-FFF2-40B4-BE49-F238E27FC236}">
                <a16:creationId xmlns:a16="http://schemas.microsoft.com/office/drawing/2014/main" id="{7587D159-7415-4C24-807C-2951AAC59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624733"/>
              </p:ext>
            </p:extLst>
          </p:nvPr>
        </p:nvGraphicFramePr>
        <p:xfrm>
          <a:off x="8451716" y="3763230"/>
          <a:ext cx="2957434" cy="2481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979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463975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news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img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Date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64480"/>
                  </a:ext>
                </a:extLst>
              </a:tr>
            </a:tbl>
          </a:graphicData>
        </a:graphic>
      </p:graphicFrame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92005A1-E231-4889-A4C0-055BB94EE1B0}"/>
              </a:ext>
            </a:extLst>
          </p:cNvPr>
          <p:cNvCxnSpPr>
            <a:cxnSpLocks/>
          </p:cNvCxnSpPr>
          <p:nvPr/>
        </p:nvCxnSpPr>
        <p:spPr>
          <a:xfrm flipH="1">
            <a:off x="6745793" y="6528817"/>
            <a:ext cx="5797" cy="288000"/>
          </a:xfrm>
          <a:prstGeom prst="straightConnector1">
            <a:avLst/>
          </a:prstGeom>
          <a:ln>
            <a:solidFill>
              <a:srgbClr val="757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089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 descr="一張含有 文字, 信封, 信箋, 盒子 的圖片&#10;&#10;自動產生的描述">
            <a:extLst>
              <a:ext uri="{FF2B5EF4-FFF2-40B4-BE49-F238E27FC236}">
                <a16:creationId xmlns:a16="http://schemas.microsoft.com/office/drawing/2014/main" id="{B41E2BBE-50A7-4315-AFB2-1F948BF84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4" t="26397" r="7670" b="4925"/>
          <a:stretch/>
        </p:blipFill>
        <p:spPr>
          <a:xfrm>
            <a:off x="0" y="-72570"/>
            <a:ext cx="12192000" cy="6858000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1841678-AD28-4899-94F3-FE1F40030473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標題 1">
            <a:extLst>
              <a:ext uri="{FF2B5EF4-FFF2-40B4-BE49-F238E27FC236}">
                <a16:creationId xmlns:a16="http://schemas.microsoft.com/office/drawing/2014/main" id="{A4B482C3-C9E2-405E-96C2-7FF7BA21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59" y="261870"/>
            <a:ext cx="3661542" cy="1342755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/>
              <a:t>資料庫規劃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431844"/>
              </p:ext>
            </p:extLst>
          </p:nvPr>
        </p:nvGraphicFramePr>
        <p:xfrm>
          <a:off x="784556" y="1484182"/>
          <a:ext cx="10622889" cy="490563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404000">
                  <a:extLst>
                    <a:ext uri="{9D8B030D-6E8A-4147-A177-3AD203B41FA5}">
                      <a16:colId xmlns:a16="http://schemas.microsoft.com/office/drawing/2014/main" val="11707173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06915235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19606019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61467122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706679064"/>
                    </a:ext>
                  </a:extLst>
                </a:gridCol>
                <a:gridCol w="104688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347438422"/>
                    </a:ext>
                  </a:extLst>
                </a:gridCol>
              </a:tblGrid>
              <a:tr h="8517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template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String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美字美句分享</a:t>
                      </a:r>
                      <a:endParaRPr lang="en-US" sz="1600" b="1" dirty="0">
                        <a:solidFill>
                          <a:srgbClr val="A46B32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#share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心情隨筆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diary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筆記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待辦事項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todo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儲物清單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storage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titie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當日標題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標題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隨記的字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待辦事項主題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品名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794F25"/>
                          </a:solidFill>
                        </a:rPr>
                        <a:t>public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boolean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是否公開 *</a:t>
                      </a:r>
                      <a:endParaRPr lang="zh-TW" altLang="en-US" sz="1300" dirty="0">
                        <a:solidFill>
                          <a:srgbClr val="A46B3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0027491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img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書封面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物品圖片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textarea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來自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引用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記錄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待辦事項細節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物品狀況描述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text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備註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作者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存放地點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593389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datepicker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期限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完結日期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購買日期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519626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select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心情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重要程度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是否已</a:t>
                      </a:r>
                      <a:r>
                        <a:rPr lang="zh-TW" altLang="en-US" sz="1300" dirty="0">
                          <a:solidFill>
                            <a:srgbClr val="D9AE83"/>
                          </a:solidFill>
                          <a:latin typeface="+mn-ea"/>
                          <a:ea typeface="+mn-ea"/>
                        </a:rPr>
                        <a:t>完結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物品狀況</a:t>
                      </a:r>
                      <a:endParaRPr lang="zh-TW" altLang="en-US" sz="1300" dirty="0">
                        <a:solidFill>
                          <a:srgbClr val="D9AE8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70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3298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版面編排</a:t>
            </a:r>
          </a:p>
        </p:txBody>
      </p:sp>
    </p:spTree>
    <p:extLst>
      <p:ext uri="{BB962C8B-B14F-4D97-AF65-F5344CB8AC3E}">
        <p14:creationId xmlns:p14="http://schemas.microsoft.com/office/powerpoint/2010/main" val="111880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4" y="2003425"/>
            <a:ext cx="2447627" cy="4351338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627" y="690262"/>
            <a:ext cx="7570273" cy="4258277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</p:spTree>
    <p:extLst>
      <p:ext uri="{BB962C8B-B14F-4D97-AF65-F5344CB8AC3E}">
        <p14:creationId xmlns:p14="http://schemas.microsoft.com/office/powerpoint/2010/main" val="316308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74" y="2003426"/>
            <a:ext cx="2447627" cy="4351336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43"/>
          <a:stretch/>
        </p:blipFill>
        <p:spPr>
          <a:xfrm>
            <a:off x="3948627" y="94333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</p:spTree>
    <p:extLst>
      <p:ext uri="{BB962C8B-B14F-4D97-AF65-F5344CB8AC3E}">
        <p14:creationId xmlns:p14="http://schemas.microsoft.com/office/powerpoint/2010/main" val="2863944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74" y="2003426"/>
            <a:ext cx="2447626" cy="4351336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" b="26177"/>
          <a:stretch/>
        </p:blipFill>
        <p:spPr>
          <a:xfrm>
            <a:off x="3948627" y="94333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</p:spTree>
    <p:extLst>
      <p:ext uri="{BB962C8B-B14F-4D97-AF65-F5344CB8AC3E}">
        <p14:creationId xmlns:p14="http://schemas.microsoft.com/office/powerpoint/2010/main" val="4000454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6FF1A0-F9D2-485E-B145-B189E0EEF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4" y="2483601"/>
            <a:ext cx="6882066" cy="38711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124FCB0-731A-4E16-8AAE-C00D3348F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15" y="943335"/>
            <a:ext cx="688206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51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6FF1A0-F9D2-485E-B145-B189E0EEF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668" y="2819400"/>
            <a:ext cx="6282544" cy="353536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124FCB0-731A-4E16-8AAE-C00D3348F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2941" y="943335"/>
            <a:ext cx="6282545" cy="35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28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74" y="2003426"/>
            <a:ext cx="2447626" cy="4351336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" b="173"/>
          <a:stretch/>
        </p:blipFill>
        <p:spPr>
          <a:xfrm>
            <a:off x="3948627" y="94333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</p:spTree>
    <p:extLst>
      <p:ext uri="{BB962C8B-B14F-4D97-AF65-F5344CB8AC3E}">
        <p14:creationId xmlns:p14="http://schemas.microsoft.com/office/powerpoint/2010/main" val="1485679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b="81"/>
          <a:stretch/>
        </p:blipFill>
        <p:spPr>
          <a:xfrm>
            <a:off x="756274" y="200342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pic>
        <p:nvPicPr>
          <p:cNvPr id="8" name="內容版面配置區 8">
            <a:extLst>
              <a:ext uri="{FF2B5EF4-FFF2-40B4-BE49-F238E27FC236}">
                <a16:creationId xmlns:a16="http://schemas.microsoft.com/office/drawing/2014/main" id="{B8ED7BDB-4CBF-48D9-90D6-05BE42E5B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0871" y="1562592"/>
            <a:ext cx="2447625" cy="4351335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4593" y="1562592"/>
            <a:ext cx="2447626" cy="4351335"/>
          </a:xfrm>
        </p:spPr>
      </p:pic>
    </p:spTree>
    <p:extLst>
      <p:ext uri="{BB962C8B-B14F-4D97-AF65-F5344CB8AC3E}">
        <p14:creationId xmlns:p14="http://schemas.microsoft.com/office/powerpoint/2010/main" val="2361264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-266700" y="955926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目錄</a:t>
            </a:r>
            <a:endParaRPr lang="en-US" altLang="zh-TW" sz="48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3D564C-52C3-48DF-B386-ECBE3A14C2C5}"/>
              </a:ext>
            </a:extLst>
          </p:cNvPr>
          <p:cNvSpPr txBox="1"/>
          <p:nvPr/>
        </p:nvSpPr>
        <p:spPr>
          <a:xfrm>
            <a:off x="3081529" y="1604146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概念發想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3EB43A7-F142-41D4-8FBD-91B7AE0D2252}"/>
              </a:ext>
            </a:extLst>
          </p:cNvPr>
          <p:cNvSpPr txBox="1"/>
          <p:nvPr/>
        </p:nvSpPr>
        <p:spPr>
          <a:xfrm>
            <a:off x="4986529" y="2431074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網頁架構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2249775-C8C0-4788-85DD-A91EF4DBDD38}"/>
              </a:ext>
            </a:extLst>
          </p:cNvPr>
          <p:cNvSpPr txBox="1"/>
          <p:nvPr/>
        </p:nvSpPr>
        <p:spPr>
          <a:xfrm>
            <a:off x="6891529" y="3258002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版面編排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3A530A8-1252-4AEC-834E-799642535C15}"/>
              </a:ext>
            </a:extLst>
          </p:cNvPr>
          <p:cNvSpPr txBox="1"/>
          <p:nvPr/>
        </p:nvSpPr>
        <p:spPr>
          <a:xfrm>
            <a:off x="5939029" y="4911860"/>
            <a:ext cx="2898647" cy="758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其他補充</a:t>
            </a:r>
            <a:endParaRPr lang="zh-TW" altLang="en-US" sz="3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7EA7FE-3018-4EAB-9F93-837633DAFA68}"/>
              </a:ext>
            </a:extLst>
          </p:cNvPr>
          <p:cNvSpPr txBox="1"/>
          <p:nvPr/>
        </p:nvSpPr>
        <p:spPr>
          <a:xfrm>
            <a:off x="4034029" y="4084930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設計規範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9958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設計規範</a:t>
            </a:r>
          </a:p>
        </p:txBody>
      </p:sp>
    </p:spTree>
    <p:extLst>
      <p:ext uri="{BB962C8B-B14F-4D97-AF65-F5344CB8AC3E}">
        <p14:creationId xmlns:p14="http://schemas.microsoft.com/office/powerpoint/2010/main" val="2932076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E94E55-7696-4837-847E-3A21974B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色彩計畫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9B3471-5A63-4C6F-9D69-E65811CDB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7894" y="1321665"/>
            <a:ext cx="1896430" cy="4993188"/>
          </a:xfrm>
        </p:spPr>
        <p:txBody>
          <a:bodyPr>
            <a:norm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#B3AB88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#FFFDF5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#FFF9DB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#7876B3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#DDDBFF</a:t>
            </a:r>
          </a:p>
        </p:txBody>
      </p:sp>
      <p:pic>
        <p:nvPicPr>
          <p:cNvPr id="24" name="圖形 23">
            <a:extLst>
              <a:ext uri="{FF2B5EF4-FFF2-40B4-BE49-F238E27FC236}">
                <a16:creationId xmlns:a16="http://schemas.microsoft.com/office/drawing/2014/main" id="{B752B1FA-5899-4BFD-8DC8-D0B37DE38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1069" y="726983"/>
            <a:ext cx="620968" cy="270564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圖形 25">
            <a:extLst>
              <a:ext uri="{FF2B5EF4-FFF2-40B4-BE49-F238E27FC236}">
                <a16:creationId xmlns:a16="http://schemas.microsoft.com/office/drawing/2014/main" id="{04994568-AF27-4CC2-8957-C64BFC876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92430" y="2707077"/>
            <a:ext cx="627829" cy="2705648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2FDE9DF9-D31C-4632-A303-BED2C1E6C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53322" y="1856508"/>
            <a:ext cx="446424" cy="3380073"/>
          </a:xfrm>
          <a:prstGeom prst="rect">
            <a:avLst/>
          </a:prstGeom>
        </p:spPr>
      </p:pic>
      <p:sp>
        <p:nvSpPr>
          <p:cNvPr id="5" name="流程圖: 準備作業 4">
            <a:extLst>
              <a:ext uri="{FF2B5EF4-FFF2-40B4-BE49-F238E27FC236}">
                <a16:creationId xmlns:a16="http://schemas.microsoft.com/office/drawing/2014/main" id="{F41FC939-6972-48F0-B726-65A34AD23956}"/>
              </a:ext>
            </a:extLst>
          </p:cNvPr>
          <p:cNvSpPr/>
          <p:nvPr/>
        </p:nvSpPr>
        <p:spPr>
          <a:xfrm>
            <a:off x="3848514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流程圖: 準備作業 33">
            <a:extLst>
              <a:ext uri="{FF2B5EF4-FFF2-40B4-BE49-F238E27FC236}">
                <a16:creationId xmlns:a16="http://schemas.microsoft.com/office/drawing/2014/main" id="{DE684403-7714-4325-B49C-2A0A5D19067F}"/>
              </a:ext>
            </a:extLst>
          </p:cNvPr>
          <p:cNvSpPr/>
          <p:nvPr/>
        </p:nvSpPr>
        <p:spPr>
          <a:xfrm>
            <a:off x="3848514" y="2574993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solidFill>
              <a:srgbClr val="B3AB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流程圖: 準備作業 36">
            <a:extLst>
              <a:ext uri="{FF2B5EF4-FFF2-40B4-BE49-F238E27FC236}">
                <a16:creationId xmlns:a16="http://schemas.microsoft.com/office/drawing/2014/main" id="{08A57F12-EB98-42CE-8351-AE778E7A9323}"/>
              </a:ext>
            </a:extLst>
          </p:cNvPr>
          <p:cNvSpPr/>
          <p:nvPr/>
        </p:nvSpPr>
        <p:spPr>
          <a:xfrm>
            <a:off x="3848514" y="3441873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流程圖: 準備作業 38">
            <a:extLst>
              <a:ext uri="{FF2B5EF4-FFF2-40B4-BE49-F238E27FC236}">
                <a16:creationId xmlns:a16="http://schemas.microsoft.com/office/drawing/2014/main" id="{7B8E5A49-8997-4472-AF82-3706DD6618CE}"/>
              </a:ext>
            </a:extLst>
          </p:cNvPr>
          <p:cNvSpPr/>
          <p:nvPr/>
        </p:nvSpPr>
        <p:spPr>
          <a:xfrm>
            <a:off x="3848514" y="4308753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準備作業 42">
            <a:extLst>
              <a:ext uri="{FF2B5EF4-FFF2-40B4-BE49-F238E27FC236}">
                <a16:creationId xmlns:a16="http://schemas.microsoft.com/office/drawing/2014/main" id="{357B156D-43A7-476B-BD89-45BC93529716}"/>
              </a:ext>
            </a:extLst>
          </p:cNvPr>
          <p:cNvSpPr/>
          <p:nvPr/>
        </p:nvSpPr>
        <p:spPr>
          <a:xfrm>
            <a:off x="3848514" y="5175634"/>
            <a:ext cx="1398494" cy="565772"/>
          </a:xfrm>
          <a:prstGeom prst="flowChartPreparation">
            <a:avLst/>
          </a:prstGeom>
          <a:solidFill>
            <a:srgbClr val="DD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流程圖: 準備作業 44">
            <a:extLst>
              <a:ext uri="{FF2B5EF4-FFF2-40B4-BE49-F238E27FC236}">
                <a16:creationId xmlns:a16="http://schemas.microsoft.com/office/drawing/2014/main" id="{E2E3FC8E-47FD-4FD8-8AD7-C778EE18C189}"/>
              </a:ext>
            </a:extLst>
          </p:cNvPr>
          <p:cNvSpPr/>
          <p:nvPr/>
        </p:nvSpPr>
        <p:spPr>
          <a:xfrm>
            <a:off x="6048191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流程圖: 準備作業 46">
            <a:extLst>
              <a:ext uri="{FF2B5EF4-FFF2-40B4-BE49-F238E27FC236}">
                <a16:creationId xmlns:a16="http://schemas.microsoft.com/office/drawing/2014/main" id="{B00557B5-1B50-4759-BA3D-033AA0D4E812}"/>
              </a:ext>
            </a:extLst>
          </p:cNvPr>
          <p:cNvSpPr/>
          <p:nvPr/>
        </p:nvSpPr>
        <p:spPr>
          <a:xfrm>
            <a:off x="6048191" y="2572612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solidFill>
              <a:srgbClr val="B3AB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流程圖: 準備作業 47">
            <a:extLst>
              <a:ext uri="{FF2B5EF4-FFF2-40B4-BE49-F238E27FC236}">
                <a16:creationId xmlns:a16="http://schemas.microsoft.com/office/drawing/2014/main" id="{5C94BA40-7245-4738-95C6-4F1E292B38FB}"/>
              </a:ext>
            </a:extLst>
          </p:cNvPr>
          <p:cNvSpPr/>
          <p:nvPr/>
        </p:nvSpPr>
        <p:spPr>
          <a:xfrm>
            <a:off x="6048191" y="3446636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準備作業 48">
            <a:extLst>
              <a:ext uri="{FF2B5EF4-FFF2-40B4-BE49-F238E27FC236}">
                <a16:creationId xmlns:a16="http://schemas.microsoft.com/office/drawing/2014/main" id="{05F40C15-5448-4056-B832-AF9EF40991C8}"/>
              </a:ext>
            </a:extLst>
          </p:cNvPr>
          <p:cNvSpPr/>
          <p:nvPr/>
        </p:nvSpPr>
        <p:spPr>
          <a:xfrm>
            <a:off x="6048191" y="4320660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流程圖: 準備作業 49">
            <a:extLst>
              <a:ext uri="{FF2B5EF4-FFF2-40B4-BE49-F238E27FC236}">
                <a16:creationId xmlns:a16="http://schemas.microsoft.com/office/drawing/2014/main" id="{9ACC822F-1FB4-40E9-95ED-D9137C8207A8}"/>
              </a:ext>
            </a:extLst>
          </p:cNvPr>
          <p:cNvSpPr/>
          <p:nvPr/>
        </p:nvSpPr>
        <p:spPr>
          <a:xfrm>
            <a:off x="6048191" y="5175634"/>
            <a:ext cx="1398494" cy="565772"/>
          </a:xfrm>
          <a:prstGeom prst="flowChartPreparation">
            <a:avLst/>
          </a:prstGeom>
          <a:solidFill>
            <a:srgbClr val="DD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3968427-3ACF-4BD6-9811-10AD5E6FF249}"/>
              </a:ext>
            </a:extLst>
          </p:cNvPr>
          <p:cNvSpPr txBox="1"/>
          <p:nvPr/>
        </p:nvSpPr>
        <p:spPr>
          <a:xfrm>
            <a:off x="6401830" y="18063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9DB"/>
                </a:solidFill>
              </a:rPr>
              <a:t>text</a:t>
            </a:r>
            <a:endParaRPr lang="zh-TW" altLang="en-US" dirty="0">
              <a:solidFill>
                <a:srgbClr val="FFF9DB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F6BC0B2-09D9-472B-8B2E-1EC3B411B8E9}"/>
              </a:ext>
            </a:extLst>
          </p:cNvPr>
          <p:cNvSpPr txBox="1"/>
          <p:nvPr/>
        </p:nvSpPr>
        <p:spPr>
          <a:xfrm>
            <a:off x="6401829" y="267230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B3AB88"/>
                </a:solidFill>
              </a:rPr>
              <a:t>text</a:t>
            </a:r>
            <a:endParaRPr lang="zh-TW" altLang="en-US" dirty="0">
              <a:solidFill>
                <a:srgbClr val="B3AB88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5A0E4B88-FF85-490A-92E7-34D11F9DB685}"/>
              </a:ext>
            </a:extLst>
          </p:cNvPr>
          <p:cNvSpPr txBox="1"/>
          <p:nvPr/>
        </p:nvSpPr>
        <p:spPr>
          <a:xfrm>
            <a:off x="6401829" y="35458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B3AB88"/>
                </a:solidFill>
              </a:rPr>
              <a:t>text</a:t>
            </a:r>
            <a:endParaRPr lang="zh-TW" altLang="en-US" dirty="0">
              <a:solidFill>
                <a:srgbClr val="B3AB88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29D7795-54FD-4260-8164-3EF82C1BF245}"/>
              </a:ext>
            </a:extLst>
          </p:cNvPr>
          <p:cNvSpPr txBox="1"/>
          <p:nvPr/>
        </p:nvSpPr>
        <p:spPr>
          <a:xfrm>
            <a:off x="6401829" y="44188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9DB"/>
                </a:solidFill>
              </a:rPr>
              <a:t>text</a:t>
            </a:r>
            <a:endParaRPr lang="zh-TW" altLang="en-US" dirty="0">
              <a:solidFill>
                <a:srgbClr val="FFF9DB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6952930-7285-45E1-A01C-ADACF2BE9A68}"/>
              </a:ext>
            </a:extLst>
          </p:cNvPr>
          <p:cNvSpPr txBox="1"/>
          <p:nvPr/>
        </p:nvSpPr>
        <p:spPr>
          <a:xfrm>
            <a:off x="6401829" y="527385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876B3"/>
                </a:solidFill>
              </a:rPr>
              <a:t>text</a:t>
            </a:r>
            <a:endParaRPr lang="zh-TW" altLang="en-US" dirty="0">
              <a:solidFill>
                <a:srgbClr val="7876B3"/>
              </a:solidFill>
            </a:endParaRPr>
          </a:p>
        </p:txBody>
      </p:sp>
      <p:sp>
        <p:nvSpPr>
          <p:cNvPr id="63" name="流程圖: 準備作業 62">
            <a:extLst>
              <a:ext uri="{FF2B5EF4-FFF2-40B4-BE49-F238E27FC236}">
                <a16:creationId xmlns:a16="http://schemas.microsoft.com/office/drawing/2014/main" id="{3ABD6C10-B39B-4DCA-B8F7-0E7D84EF080A}"/>
              </a:ext>
            </a:extLst>
          </p:cNvPr>
          <p:cNvSpPr/>
          <p:nvPr/>
        </p:nvSpPr>
        <p:spPr>
          <a:xfrm>
            <a:off x="7862113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流程圖: 準備作業 63">
            <a:extLst>
              <a:ext uri="{FF2B5EF4-FFF2-40B4-BE49-F238E27FC236}">
                <a16:creationId xmlns:a16="http://schemas.microsoft.com/office/drawing/2014/main" id="{D3EF4532-7913-4722-8F5A-3B4EE87C076A}"/>
              </a:ext>
            </a:extLst>
          </p:cNvPr>
          <p:cNvSpPr/>
          <p:nvPr/>
        </p:nvSpPr>
        <p:spPr>
          <a:xfrm>
            <a:off x="7862113" y="3446636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流程圖: 準備作業 64">
            <a:extLst>
              <a:ext uri="{FF2B5EF4-FFF2-40B4-BE49-F238E27FC236}">
                <a16:creationId xmlns:a16="http://schemas.microsoft.com/office/drawing/2014/main" id="{69C41832-01FC-4B04-8767-C77C8D1A198A}"/>
              </a:ext>
            </a:extLst>
          </p:cNvPr>
          <p:cNvSpPr/>
          <p:nvPr/>
        </p:nvSpPr>
        <p:spPr>
          <a:xfrm>
            <a:off x="7862113" y="4320660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CECD7D5F-9C61-4D61-B607-932529858FC4}"/>
              </a:ext>
            </a:extLst>
          </p:cNvPr>
          <p:cNvSpPr txBox="1"/>
          <p:nvPr/>
        </p:nvSpPr>
        <p:spPr>
          <a:xfrm>
            <a:off x="8215752" y="18063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DDDBFF"/>
                </a:solidFill>
              </a:rPr>
              <a:t>text</a:t>
            </a:r>
            <a:endParaRPr lang="zh-TW" altLang="en-US" dirty="0">
              <a:solidFill>
                <a:srgbClr val="DDDBFF"/>
              </a:solidFill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9DEB25D8-1D50-468D-A3DB-A9012D00FE7B}"/>
              </a:ext>
            </a:extLst>
          </p:cNvPr>
          <p:cNvSpPr txBox="1"/>
          <p:nvPr/>
        </p:nvSpPr>
        <p:spPr>
          <a:xfrm>
            <a:off x="8215751" y="35458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876B3"/>
                </a:solidFill>
              </a:rPr>
              <a:t>text</a:t>
            </a:r>
            <a:endParaRPr lang="zh-TW" altLang="en-US" dirty="0">
              <a:solidFill>
                <a:srgbClr val="7876B3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21ACAB9-7F19-4D11-A9D7-C278922B5603}"/>
              </a:ext>
            </a:extLst>
          </p:cNvPr>
          <p:cNvSpPr txBox="1"/>
          <p:nvPr/>
        </p:nvSpPr>
        <p:spPr>
          <a:xfrm>
            <a:off x="8215751" y="44188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DDDBFF"/>
                </a:solidFill>
              </a:rPr>
              <a:t>text</a:t>
            </a:r>
            <a:endParaRPr lang="zh-TW" altLang="en-US" dirty="0">
              <a:solidFill>
                <a:srgbClr val="DDDBFF"/>
              </a:solidFill>
            </a:endParaRPr>
          </a:p>
        </p:txBody>
      </p:sp>
      <p:sp>
        <p:nvSpPr>
          <p:cNvPr id="69" name="流程圖: 準備作業 68">
            <a:extLst>
              <a:ext uri="{FF2B5EF4-FFF2-40B4-BE49-F238E27FC236}">
                <a16:creationId xmlns:a16="http://schemas.microsoft.com/office/drawing/2014/main" id="{F1AD4448-AA4B-4C40-80C2-6AED852051DB}"/>
              </a:ext>
            </a:extLst>
          </p:cNvPr>
          <p:cNvSpPr/>
          <p:nvPr/>
        </p:nvSpPr>
        <p:spPr>
          <a:xfrm>
            <a:off x="9614245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流程圖: 準備作業 69">
            <a:extLst>
              <a:ext uri="{FF2B5EF4-FFF2-40B4-BE49-F238E27FC236}">
                <a16:creationId xmlns:a16="http://schemas.microsoft.com/office/drawing/2014/main" id="{33AEB348-709E-4169-9518-78E7A0A9894B}"/>
              </a:ext>
            </a:extLst>
          </p:cNvPr>
          <p:cNvSpPr/>
          <p:nvPr/>
        </p:nvSpPr>
        <p:spPr>
          <a:xfrm>
            <a:off x="9614245" y="4320660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187626E7-3F3A-41A9-8D74-065D7C22305F}"/>
              </a:ext>
            </a:extLst>
          </p:cNvPr>
          <p:cNvSpPr txBox="1"/>
          <p:nvPr/>
        </p:nvSpPr>
        <p:spPr>
          <a:xfrm>
            <a:off x="9967884" y="18063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DF5"/>
                </a:solidFill>
              </a:rPr>
              <a:t>text</a:t>
            </a:r>
            <a:endParaRPr lang="zh-TW" altLang="en-US" dirty="0">
              <a:solidFill>
                <a:srgbClr val="FFFDF5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C90E94BA-89CB-426E-822A-4A35A7191F45}"/>
              </a:ext>
            </a:extLst>
          </p:cNvPr>
          <p:cNvSpPr txBox="1"/>
          <p:nvPr/>
        </p:nvSpPr>
        <p:spPr>
          <a:xfrm>
            <a:off x="9967883" y="44188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DF5"/>
                </a:solidFill>
              </a:rPr>
              <a:t>text</a:t>
            </a:r>
            <a:endParaRPr lang="zh-TW" altLang="en-US" dirty="0">
              <a:solidFill>
                <a:srgbClr val="FFFDF5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F0FF4B9-10FD-4458-8AAB-A0B1552822FE}"/>
              </a:ext>
            </a:extLst>
          </p:cNvPr>
          <p:cNvSpPr txBox="1"/>
          <p:nvPr/>
        </p:nvSpPr>
        <p:spPr>
          <a:xfrm>
            <a:off x="957464" y="146743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主色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97B6509-2237-4FD7-848B-4BB95C8028D5}"/>
              </a:ext>
            </a:extLst>
          </p:cNvPr>
          <p:cNvSpPr txBox="1"/>
          <p:nvPr/>
        </p:nvSpPr>
        <p:spPr>
          <a:xfrm>
            <a:off x="957464" y="399870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輔色</a:t>
            </a:r>
          </a:p>
        </p:txBody>
      </p:sp>
      <p:sp>
        <p:nvSpPr>
          <p:cNvPr id="52" name="流程圖: 準備作業 51">
            <a:extLst>
              <a:ext uri="{FF2B5EF4-FFF2-40B4-BE49-F238E27FC236}">
                <a16:creationId xmlns:a16="http://schemas.microsoft.com/office/drawing/2014/main" id="{2B2FFA60-1C08-41FC-95E2-61CB58F3CF60}"/>
              </a:ext>
            </a:extLst>
          </p:cNvPr>
          <p:cNvSpPr/>
          <p:nvPr/>
        </p:nvSpPr>
        <p:spPr>
          <a:xfrm>
            <a:off x="4547761" y="7278012"/>
            <a:ext cx="1398494" cy="565772"/>
          </a:xfrm>
          <a:prstGeom prst="flowChartPreparation">
            <a:avLst/>
          </a:prstGeom>
          <a:solidFill>
            <a:srgbClr val="E6E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流程圖: 準備作業 52">
            <a:extLst>
              <a:ext uri="{FF2B5EF4-FFF2-40B4-BE49-F238E27FC236}">
                <a16:creationId xmlns:a16="http://schemas.microsoft.com/office/drawing/2014/main" id="{047D0C64-2167-4658-8EB0-F2688720FD17}"/>
              </a:ext>
            </a:extLst>
          </p:cNvPr>
          <p:cNvSpPr/>
          <p:nvPr/>
        </p:nvSpPr>
        <p:spPr>
          <a:xfrm>
            <a:off x="6605161" y="7278012"/>
            <a:ext cx="1398494" cy="565772"/>
          </a:xfrm>
          <a:prstGeom prst="flowChartPreparation">
            <a:avLst/>
          </a:prstGeom>
          <a:solidFill>
            <a:srgbClr val="EAE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流程圖: 準備作業 53">
            <a:extLst>
              <a:ext uri="{FF2B5EF4-FFF2-40B4-BE49-F238E27FC236}">
                <a16:creationId xmlns:a16="http://schemas.microsoft.com/office/drawing/2014/main" id="{299DDF8F-D22A-4D8A-A234-C8F934F1FFCA}"/>
              </a:ext>
            </a:extLst>
          </p:cNvPr>
          <p:cNvSpPr/>
          <p:nvPr/>
        </p:nvSpPr>
        <p:spPr>
          <a:xfrm>
            <a:off x="2706862" y="7278012"/>
            <a:ext cx="1398494" cy="565772"/>
          </a:xfrm>
          <a:prstGeom prst="flowChartPreparation">
            <a:avLst/>
          </a:prstGeom>
          <a:solidFill>
            <a:srgbClr val="C4C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流程圖: 準備作業 54">
            <a:extLst>
              <a:ext uri="{FF2B5EF4-FFF2-40B4-BE49-F238E27FC236}">
                <a16:creationId xmlns:a16="http://schemas.microsoft.com/office/drawing/2014/main" id="{999F074A-029D-42BB-B255-747F5504786C}"/>
              </a:ext>
            </a:extLst>
          </p:cNvPr>
          <p:cNvSpPr/>
          <p:nvPr/>
        </p:nvSpPr>
        <p:spPr>
          <a:xfrm>
            <a:off x="8473717" y="7278012"/>
            <a:ext cx="1398494" cy="565772"/>
          </a:xfrm>
          <a:prstGeom prst="flowChartPreparation">
            <a:avLst/>
          </a:prstGeom>
          <a:solidFill>
            <a:srgbClr val="EFD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流程圖: 準備作業 55">
            <a:extLst>
              <a:ext uri="{FF2B5EF4-FFF2-40B4-BE49-F238E27FC236}">
                <a16:creationId xmlns:a16="http://schemas.microsoft.com/office/drawing/2014/main" id="{39E33785-C509-4137-B54A-AA8485423FF3}"/>
              </a:ext>
            </a:extLst>
          </p:cNvPr>
          <p:cNvSpPr/>
          <p:nvPr/>
        </p:nvSpPr>
        <p:spPr>
          <a:xfrm>
            <a:off x="10280454" y="7278012"/>
            <a:ext cx="1398494" cy="565772"/>
          </a:xfrm>
          <a:prstGeom prst="flowChartPreparation">
            <a:avLst/>
          </a:prstGeom>
          <a:solidFill>
            <a:srgbClr val="F8E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052CED08-A544-462B-AFBD-6028D124BE0F}"/>
              </a:ext>
            </a:extLst>
          </p:cNvPr>
          <p:cNvSpPr txBox="1"/>
          <p:nvPr/>
        </p:nvSpPr>
        <p:spPr>
          <a:xfrm>
            <a:off x="957464" y="7299288"/>
            <a:ext cx="154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其他色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9012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7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4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0564A628-78C2-41B1-8C33-CBCA5A47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979" y="940758"/>
            <a:ext cx="4970877" cy="1135737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字型使用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23859D-F824-4E9B-ABAA-D05E488D6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4294" y="1979484"/>
            <a:ext cx="2266014" cy="646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500" b="0" i="0" dirty="0" err="1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jf</a:t>
            </a:r>
            <a:r>
              <a:rPr lang="en-US" altLang="zh-TW" sz="2500" b="0" i="0" dirty="0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 open </a:t>
            </a:r>
            <a:r>
              <a:rPr lang="zh-TW" altLang="en-US" sz="2500" b="0" i="0" dirty="0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粉圓</a:t>
            </a:r>
            <a:endParaRPr lang="zh-TW" altLang="en-US" sz="2500" dirty="0">
              <a:latin typeface="jf open 粉圓 1.1" panose="020F0500000000000000" pitchFamily="34" charset="-120"/>
              <a:ea typeface="jf open 粉圓 1.1" panose="020F0500000000000000" pitchFamily="34" charset="-120"/>
              <a:hlinkClick r:id="rId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0EBB1D6-F9E1-4E80-9DAE-A9BE58F9CC6C}"/>
              </a:ext>
            </a:extLst>
          </p:cNvPr>
          <p:cNvSpPr txBox="1"/>
          <p:nvPr/>
        </p:nvSpPr>
        <p:spPr>
          <a:xfrm>
            <a:off x="1018868" y="2861673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H1 36px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52DA32-584B-48E7-82DF-1BC3CE8B1799}"/>
              </a:ext>
            </a:extLst>
          </p:cNvPr>
          <p:cNvSpPr txBox="1"/>
          <p:nvPr/>
        </p:nvSpPr>
        <p:spPr>
          <a:xfrm>
            <a:off x="1027833" y="3526593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H2 32px</a:t>
            </a: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103DDF8-DA0E-4D60-AA9D-0E8660344958}"/>
              </a:ext>
            </a:extLst>
          </p:cNvPr>
          <p:cNvSpPr txBox="1"/>
          <p:nvPr/>
        </p:nvSpPr>
        <p:spPr>
          <a:xfrm>
            <a:off x="1045763" y="4129957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H3 24px</a:t>
            </a:r>
            <a:r>
              <a:rPr lang="zh-TW" altLang="en-US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0B6326-A38A-48FD-AAEA-2D69E9D331AA}"/>
              </a:ext>
            </a:extLst>
          </p:cNvPr>
          <p:cNvSpPr txBox="1"/>
          <p:nvPr/>
        </p:nvSpPr>
        <p:spPr>
          <a:xfrm>
            <a:off x="1054728" y="4610211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H4 20px</a:t>
            </a:r>
            <a:r>
              <a:rPr lang="zh-TW" altLang="en-US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918EC17-E462-4BE1-AF7F-34884D97C28C}"/>
              </a:ext>
            </a:extLst>
          </p:cNvPr>
          <p:cNvSpPr txBox="1"/>
          <p:nvPr/>
        </p:nvSpPr>
        <p:spPr>
          <a:xfrm>
            <a:off x="1054728" y="5028910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H5 16px</a:t>
            </a:r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C1CDC2-FD54-4407-9CE3-4797B59B660E}"/>
              </a:ext>
            </a:extLst>
          </p:cNvPr>
          <p:cNvSpPr txBox="1"/>
          <p:nvPr/>
        </p:nvSpPr>
        <p:spPr>
          <a:xfrm>
            <a:off x="1063693" y="5386055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H6 14px</a:t>
            </a:r>
            <a:r>
              <a:rPr lang="zh-TW" altLang="en-US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AA174FA-E930-49EC-A666-8417D7B8D1A5}"/>
              </a:ext>
            </a:extLst>
          </p:cNvPr>
          <p:cNvSpPr txBox="1"/>
          <p:nvPr/>
        </p:nvSpPr>
        <p:spPr>
          <a:xfrm>
            <a:off x="3669987" y="286167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7BD0B48-D67F-4389-AE15-3CA5F875FEA3}"/>
              </a:ext>
            </a:extLst>
          </p:cNvPr>
          <p:cNvSpPr txBox="1"/>
          <p:nvPr/>
        </p:nvSpPr>
        <p:spPr>
          <a:xfrm>
            <a:off x="3678952" y="352659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AE03588-66A6-4288-B549-CC2BEA5AEA02}"/>
              </a:ext>
            </a:extLst>
          </p:cNvPr>
          <p:cNvSpPr txBox="1"/>
          <p:nvPr/>
        </p:nvSpPr>
        <p:spPr>
          <a:xfrm>
            <a:off x="3696882" y="412995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833EEA9-6C35-4CC0-A309-B7195F1D5E6F}"/>
              </a:ext>
            </a:extLst>
          </p:cNvPr>
          <p:cNvSpPr txBox="1"/>
          <p:nvPr/>
        </p:nvSpPr>
        <p:spPr>
          <a:xfrm>
            <a:off x="3705847" y="461021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030B9BF-44C4-48E2-87C9-49993697C16D}"/>
              </a:ext>
            </a:extLst>
          </p:cNvPr>
          <p:cNvSpPr txBox="1"/>
          <p:nvPr/>
        </p:nvSpPr>
        <p:spPr>
          <a:xfrm>
            <a:off x="3705847" y="50289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6C61880-F06B-41D3-A147-10F770B0D499}"/>
              </a:ext>
            </a:extLst>
          </p:cNvPr>
          <p:cNvSpPr txBox="1"/>
          <p:nvPr/>
        </p:nvSpPr>
        <p:spPr>
          <a:xfrm>
            <a:off x="3714812" y="53860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277A8CA-3470-44D1-9C9B-6CBFC25A2C80}"/>
              </a:ext>
            </a:extLst>
          </p:cNvPr>
          <p:cNvSpPr txBox="1"/>
          <p:nvPr/>
        </p:nvSpPr>
        <p:spPr>
          <a:xfrm>
            <a:off x="6334723" y="2861673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36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4D1ABEE-E852-42E7-9CD0-629BD365C62A}"/>
              </a:ext>
            </a:extLst>
          </p:cNvPr>
          <p:cNvSpPr txBox="1"/>
          <p:nvPr/>
        </p:nvSpPr>
        <p:spPr>
          <a:xfrm>
            <a:off x="6343688" y="3526593"/>
            <a:ext cx="979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32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B1139C2-EA1F-404A-A301-6A8E2DB45A21}"/>
              </a:ext>
            </a:extLst>
          </p:cNvPr>
          <p:cNvSpPr txBox="1"/>
          <p:nvPr/>
        </p:nvSpPr>
        <p:spPr>
          <a:xfrm>
            <a:off x="6352653" y="4129957"/>
            <a:ext cx="779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24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A03F1BD-B8AE-4D32-8008-59FFC73472C7}"/>
              </a:ext>
            </a:extLst>
          </p:cNvPr>
          <p:cNvSpPr txBox="1"/>
          <p:nvPr/>
        </p:nvSpPr>
        <p:spPr>
          <a:xfrm>
            <a:off x="6361618" y="4610211"/>
            <a:ext cx="679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20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5919A92-C753-417D-BE8E-E81B6A98193D}"/>
              </a:ext>
            </a:extLst>
          </p:cNvPr>
          <p:cNvSpPr txBox="1"/>
          <p:nvPr/>
        </p:nvSpPr>
        <p:spPr>
          <a:xfrm>
            <a:off x="6361618" y="5028910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16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980218E-814F-4756-B568-D42E1461B53E}"/>
              </a:ext>
            </a:extLst>
          </p:cNvPr>
          <p:cNvSpPr txBox="1"/>
          <p:nvPr/>
        </p:nvSpPr>
        <p:spPr>
          <a:xfrm>
            <a:off x="6370583" y="5386055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14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41" name="內容版面配置區 2">
            <a:hlinkClick r:id="rId3"/>
            <a:extLst>
              <a:ext uri="{FF2B5EF4-FFF2-40B4-BE49-F238E27FC236}">
                <a16:creationId xmlns:a16="http://schemas.microsoft.com/office/drawing/2014/main" id="{163C35D1-B94E-4F78-A094-D7F4EAA0C530}"/>
              </a:ext>
            </a:extLst>
          </p:cNvPr>
          <p:cNvSpPr txBox="1">
            <a:spLocks/>
          </p:cNvSpPr>
          <p:nvPr/>
        </p:nvSpPr>
        <p:spPr>
          <a:xfrm>
            <a:off x="6320844" y="2024310"/>
            <a:ext cx="2098141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buNone/>
            </a:pPr>
            <a:r>
              <a:rPr lang="en-US" altLang="zh-TW" sz="2500" dirty="0">
                <a:solidFill>
                  <a:srgbClr val="202124"/>
                </a:solidFill>
                <a:latin typeface="Google Sans"/>
                <a:hlinkClick r:id="rId4"/>
              </a:rPr>
              <a:t>Patrick Hand</a:t>
            </a:r>
            <a:endParaRPr lang="en-US" altLang="zh-TW" sz="2500" b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28002E2F-EA96-4995-9950-B43515C94CCC}"/>
              </a:ext>
            </a:extLst>
          </p:cNvPr>
          <p:cNvSpPr txBox="1">
            <a:spLocks/>
          </p:cNvSpPr>
          <p:nvPr/>
        </p:nvSpPr>
        <p:spPr>
          <a:xfrm>
            <a:off x="8874220" y="1633844"/>
            <a:ext cx="2932297" cy="972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500" b="0" i="0" dirty="0">
                <a:solidFill>
                  <a:srgbClr val="3D3D3D"/>
                </a:solidFill>
                <a:effectLst/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思源黑體</a:t>
            </a:r>
            <a:endParaRPr lang="en-US" altLang="zh-TW" sz="2500" b="0" i="0" dirty="0">
              <a:solidFill>
                <a:srgbClr val="3D3D3D"/>
              </a:solidFill>
              <a:effectLst/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500" b="0" i="0" dirty="0">
                <a:solidFill>
                  <a:srgbClr val="3D3D3D"/>
                </a:solidFill>
                <a:effectLst/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Noto Sans CJK</a:t>
            </a:r>
            <a:endParaRPr lang="zh-TW" altLang="en-US" sz="2500" dirty="0">
              <a:latin typeface="Noto Sans CJK TC Regular" panose="020B0500000000000000" pitchFamily="34" charset="-120"/>
              <a:ea typeface="Noto Sans CJK TC Regular" panose="020B0500000000000000" pitchFamily="34" charset="-120"/>
              <a:hlinkClick r:id="rId2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BAFE6CB-3009-4B29-834A-843616378CFA}"/>
              </a:ext>
            </a:extLst>
          </p:cNvPr>
          <p:cNvSpPr txBox="1"/>
          <p:nvPr/>
        </p:nvSpPr>
        <p:spPr>
          <a:xfrm>
            <a:off x="8789914" y="286167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0AD81AC-394F-4DB1-A56F-1DB5F7BF2A55}"/>
              </a:ext>
            </a:extLst>
          </p:cNvPr>
          <p:cNvSpPr txBox="1"/>
          <p:nvPr/>
        </p:nvSpPr>
        <p:spPr>
          <a:xfrm>
            <a:off x="8798879" y="352659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7774998-CDE3-4F26-9FDB-2CDA2B2E8C93}"/>
              </a:ext>
            </a:extLst>
          </p:cNvPr>
          <p:cNvSpPr txBox="1"/>
          <p:nvPr/>
        </p:nvSpPr>
        <p:spPr>
          <a:xfrm>
            <a:off x="8816809" y="412995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5B0731C-E1AF-4D07-ADF7-298B2CD8C413}"/>
              </a:ext>
            </a:extLst>
          </p:cNvPr>
          <p:cNvSpPr txBox="1"/>
          <p:nvPr/>
        </p:nvSpPr>
        <p:spPr>
          <a:xfrm>
            <a:off x="8825774" y="461021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CF15AC0-752D-4722-AF97-826EE68CD62F}"/>
              </a:ext>
            </a:extLst>
          </p:cNvPr>
          <p:cNvSpPr txBox="1"/>
          <p:nvPr/>
        </p:nvSpPr>
        <p:spPr>
          <a:xfrm>
            <a:off x="8825774" y="50289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080D438-2B35-4A75-BD86-5E50D91DB596}"/>
              </a:ext>
            </a:extLst>
          </p:cNvPr>
          <p:cNvSpPr txBox="1"/>
          <p:nvPr/>
        </p:nvSpPr>
        <p:spPr>
          <a:xfrm>
            <a:off x="8834739" y="53860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</p:spTree>
    <p:extLst>
      <p:ext uri="{BB962C8B-B14F-4D97-AF65-F5344CB8AC3E}">
        <p14:creationId xmlns:p14="http://schemas.microsoft.com/office/powerpoint/2010/main" val="1295164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A64D85-9296-4C3B-8728-8A1FA11C69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56F62AB7-C13D-49FB-BC3C-A35A16EA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552" y="535790"/>
            <a:ext cx="2596212" cy="2596212"/>
          </a:xfrm>
          <a:prstGeom prst="rect">
            <a:avLst/>
          </a:prstGeom>
        </p:spPr>
      </p:pic>
      <p:pic>
        <p:nvPicPr>
          <p:cNvPr id="9" name="圖形 8">
            <a:extLst>
              <a:ext uri="{FF2B5EF4-FFF2-40B4-BE49-F238E27FC236}">
                <a16:creationId xmlns:a16="http://schemas.microsoft.com/office/drawing/2014/main" id="{F6FFDDD7-B9C6-42BB-B42A-7D85A06EA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4455" y="527206"/>
            <a:ext cx="2613376" cy="2613376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FF010E4F-7421-4156-8C7B-A7EAAF5862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39987" y="539304"/>
            <a:ext cx="2589181" cy="2589181"/>
          </a:xfrm>
          <a:prstGeom prst="rect">
            <a:avLst/>
          </a:prstGeom>
        </p:spPr>
      </p:pic>
      <p:pic>
        <p:nvPicPr>
          <p:cNvPr id="6" name="圖形 5">
            <a:extLst>
              <a:ext uri="{FF2B5EF4-FFF2-40B4-BE49-F238E27FC236}">
                <a16:creationId xmlns:a16="http://schemas.microsoft.com/office/drawing/2014/main" id="{212D50DA-E5E4-4694-8E32-1B8438B723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9702" y="547444"/>
            <a:ext cx="2572901" cy="2572901"/>
          </a:xfrm>
          <a:prstGeom prst="rect">
            <a:avLst/>
          </a:prstGeom>
        </p:spPr>
      </p:pic>
      <p:pic>
        <p:nvPicPr>
          <p:cNvPr id="5" name="圖形 4">
            <a:extLst>
              <a:ext uri="{FF2B5EF4-FFF2-40B4-BE49-F238E27FC236}">
                <a16:creationId xmlns:a16="http://schemas.microsoft.com/office/drawing/2014/main" id="{4DA867AC-A2FA-48D3-9FD7-B7A5BEEFA8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99072" y="3564288"/>
            <a:ext cx="2648759" cy="264875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3193A51-037D-4EC9-8B74-3823BF72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pPr algn="ctr"/>
            <a:r>
              <a:rPr lang="zh-TW" altLang="en-US" sz="3200" dirty="0"/>
              <a:t>圖示</a:t>
            </a:r>
            <a:endParaRPr lang="zh-TW" altLang="en-US" sz="3200" dirty="0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A58777-9864-4B32-A591-65921B2D8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7202646"/>
            <a:ext cx="1568977" cy="3893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FFFFFF"/>
                </a:solidFill>
              </a:rPr>
              <a:t>&gt;</a:t>
            </a:r>
            <a:r>
              <a:rPr lang="zh-TW" altLang="en-US" sz="1800" dirty="0">
                <a:solidFill>
                  <a:srgbClr val="FFFFFF"/>
                </a:solidFill>
              </a:rPr>
              <a:t> 編輯按鈕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20B7E831-7056-4DFF-BC9E-87CFE6CEA3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553" y="3593933"/>
            <a:ext cx="2596212" cy="25962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E6FDC6B-E48E-4A9F-8D14-89BE19F3BAF1}"/>
              </a:ext>
            </a:extLst>
          </p:cNvPr>
          <p:cNvSpPr/>
          <p:nvPr/>
        </p:nvSpPr>
        <p:spPr>
          <a:xfrm>
            <a:off x="6479648" y="5161423"/>
            <a:ext cx="5366610" cy="97155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形 14">
            <a:extLst>
              <a:ext uri="{FF2B5EF4-FFF2-40B4-BE49-F238E27FC236}">
                <a16:creationId xmlns:a16="http://schemas.microsoft.com/office/drawing/2014/main" id="{1548BE47-824C-4BFD-830C-17089DED03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62349" y="5324193"/>
            <a:ext cx="720000" cy="720000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80D41F41-9F84-4687-A276-EFA27EA6D6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36691" y="5324193"/>
            <a:ext cx="720000" cy="720000"/>
          </a:xfrm>
          <a:prstGeom prst="rect">
            <a:avLst/>
          </a:prstGeom>
        </p:spPr>
      </p:pic>
      <p:pic>
        <p:nvPicPr>
          <p:cNvPr id="18" name="圖形 17">
            <a:extLst>
              <a:ext uri="{FF2B5EF4-FFF2-40B4-BE49-F238E27FC236}">
                <a16:creationId xmlns:a16="http://schemas.microsoft.com/office/drawing/2014/main" id="{5D298F01-FD4E-4879-9E48-B517F85310E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520" y="5324193"/>
            <a:ext cx="720000" cy="720000"/>
          </a:xfrm>
          <a:prstGeom prst="rect">
            <a:avLst/>
          </a:prstGeom>
        </p:spPr>
      </p:pic>
      <p:pic>
        <p:nvPicPr>
          <p:cNvPr id="19" name="圖形 18">
            <a:extLst>
              <a:ext uri="{FF2B5EF4-FFF2-40B4-BE49-F238E27FC236}">
                <a16:creationId xmlns:a16="http://schemas.microsoft.com/office/drawing/2014/main" id="{58CA7934-E699-47D6-9143-42A12B046F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25178" y="5324193"/>
            <a:ext cx="720000" cy="720000"/>
          </a:xfrm>
          <a:prstGeom prst="rect">
            <a:avLst/>
          </a:prstGeom>
        </p:spPr>
      </p:pic>
      <p:pic>
        <p:nvPicPr>
          <p:cNvPr id="20" name="圖形 19">
            <a:extLst>
              <a:ext uri="{FF2B5EF4-FFF2-40B4-BE49-F238E27FC236}">
                <a16:creationId xmlns:a16="http://schemas.microsoft.com/office/drawing/2014/main" id="{D58E20AC-C725-4DBD-8758-46A9174CCA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50836" y="5324193"/>
            <a:ext cx="720000" cy="720000"/>
          </a:xfrm>
          <a:prstGeom prst="rect">
            <a:avLst/>
          </a:prstGeom>
        </p:spPr>
      </p:pic>
      <p:pic>
        <p:nvPicPr>
          <p:cNvPr id="21" name="圖形 20">
            <a:extLst>
              <a:ext uri="{FF2B5EF4-FFF2-40B4-BE49-F238E27FC236}">
                <a16:creationId xmlns:a16="http://schemas.microsoft.com/office/drawing/2014/main" id="{9089D375-042A-417F-852A-C0AB6FF205E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788007" y="5324193"/>
            <a:ext cx="720000" cy="720000"/>
          </a:xfrm>
          <a:prstGeom prst="rect">
            <a:avLst/>
          </a:prstGeom>
        </p:spPr>
      </p:pic>
      <p:pic>
        <p:nvPicPr>
          <p:cNvPr id="22" name="圖形 21">
            <a:extLst>
              <a:ext uri="{FF2B5EF4-FFF2-40B4-BE49-F238E27FC236}">
                <a16:creationId xmlns:a16="http://schemas.microsoft.com/office/drawing/2014/main" id="{4573B793-4A56-42D2-B47E-96BF67C44A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13665" y="5324193"/>
            <a:ext cx="720000" cy="720000"/>
          </a:xfrm>
          <a:prstGeom prst="rect">
            <a:avLst/>
          </a:prstGeom>
        </p:spPr>
      </p:pic>
      <p:pic>
        <p:nvPicPr>
          <p:cNvPr id="23" name="圖形 22">
            <a:extLst>
              <a:ext uri="{FF2B5EF4-FFF2-40B4-BE49-F238E27FC236}">
                <a16:creationId xmlns:a16="http://schemas.microsoft.com/office/drawing/2014/main" id="{5D8A292C-BCB6-47F7-9AE1-01F5C2B6C77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473862" y="532419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57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圖形 2">
            <a:extLst>
              <a:ext uri="{FF2B5EF4-FFF2-40B4-BE49-F238E27FC236}">
                <a16:creationId xmlns:a16="http://schemas.microsoft.com/office/drawing/2014/main" id="{42B47BF7-B02D-421F-820D-9DD09DCAC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0810" y="1950829"/>
            <a:ext cx="2520000" cy="2520000"/>
          </a:xfrm>
          <a:prstGeom prst="rect">
            <a:avLst/>
          </a:prstGeom>
        </p:spPr>
      </p:pic>
      <p:pic>
        <p:nvPicPr>
          <p:cNvPr id="5" name="圖形 4">
            <a:extLst>
              <a:ext uri="{FF2B5EF4-FFF2-40B4-BE49-F238E27FC236}">
                <a16:creationId xmlns:a16="http://schemas.microsoft.com/office/drawing/2014/main" id="{3D64532D-27F4-468B-9EAC-1284F2382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563" y="3569246"/>
            <a:ext cx="2520000" cy="2520000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B8AEB701-4C7D-45D5-B05A-D7C390B61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50810" y="-306479"/>
            <a:ext cx="2520000" cy="2520000"/>
          </a:xfrm>
          <a:prstGeom prst="rect">
            <a:avLst/>
          </a:prstGeom>
        </p:spPr>
      </p:pic>
      <p:pic>
        <p:nvPicPr>
          <p:cNvPr id="9" name="圖形 8">
            <a:extLst>
              <a:ext uri="{FF2B5EF4-FFF2-40B4-BE49-F238E27FC236}">
                <a16:creationId xmlns:a16="http://schemas.microsoft.com/office/drawing/2014/main" id="{B790CA88-CF9D-4D9F-8114-5C91A861AF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563" y="599033"/>
            <a:ext cx="2520000" cy="2520000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97A4A5E8-8015-4421-8D38-296F8D1538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301" y="4208137"/>
            <a:ext cx="2520000" cy="2520000"/>
          </a:xfrm>
          <a:prstGeom prst="rect">
            <a:avLst/>
          </a:prstGeom>
        </p:spPr>
      </p:pic>
      <p:pic>
        <p:nvPicPr>
          <p:cNvPr id="13" name="圖形 12">
            <a:extLst>
              <a:ext uri="{FF2B5EF4-FFF2-40B4-BE49-F238E27FC236}">
                <a16:creationId xmlns:a16="http://schemas.microsoft.com/office/drawing/2014/main" id="{6F58453D-30AE-42AF-90D1-D2C752698B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63056" y="695286"/>
            <a:ext cx="2520000" cy="2520000"/>
          </a:xfrm>
          <a:prstGeom prst="rect">
            <a:avLst/>
          </a:prstGeom>
        </p:spPr>
      </p:pic>
      <p:pic>
        <p:nvPicPr>
          <p:cNvPr id="15" name="圖形 14">
            <a:extLst>
              <a:ext uri="{FF2B5EF4-FFF2-40B4-BE49-F238E27FC236}">
                <a16:creationId xmlns:a16="http://schemas.microsoft.com/office/drawing/2014/main" id="{D026E747-9F40-4A48-A514-4A2FCF959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64038" y="3701061"/>
            <a:ext cx="2520000" cy="25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E2E6913C-65E0-4A23-87EA-8EC39D055311}"/>
              </a:ext>
            </a:extLst>
          </p:cNvPr>
          <p:cNvSpPr txBox="1"/>
          <p:nvPr/>
        </p:nvSpPr>
        <p:spPr>
          <a:xfrm>
            <a:off x="10520874" y="1893679"/>
            <a:ext cx="11283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+mj-ea"/>
                <a:ea typeface="+mj-ea"/>
              </a:rPr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1151596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其他補充</a:t>
            </a:r>
          </a:p>
        </p:txBody>
      </p:sp>
    </p:spTree>
    <p:extLst>
      <p:ext uri="{BB962C8B-B14F-4D97-AF65-F5344CB8AC3E}">
        <p14:creationId xmlns:p14="http://schemas.microsoft.com/office/powerpoint/2010/main" val="3199139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42A2DC3B-3255-4A41-A02B-2EB34EE12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1" r="2635" b="552"/>
          <a:stretch/>
        </p:blipFill>
        <p:spPr>
          <a:xfrm rot="5400000">
            <a:off x="4428744" y="-905256"/>
            <a:ext cx="6858000" cy="8668512"/>
          </a:xfrm>
          <a:prstGeom prst="rect">
            <a:avLst/>
          </a:prstGeom>
        </p:spPr>
      </p:pic>
      <p:sp>
        <p:nvSpPr>
          <p:cNvPr id="29" name="Rectangle 2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1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6B30B1-AA46-4F7B-9EE4-2F09826BED49}"/>
              </a:ext>
            </a:extLst>
          </p:cNvPr>
          <p:cNvSpPr/>
          <p:nvPr/>
        </p:nvSpPr>
        <p:spPr>
          <a:xfrm>
            <a:off x="1" y="0"/>
            <a:ext cx="37292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2DB6522-B06D-4517-AB23-140D6D8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585" y="693254"/>
            <a:ext cx="1920528" cy="661190"/>
          </a:xfrm>
        </p:spPr>
        <p:txBody>
          <a:bodyPr anchor="b">
            <a:normAutofit/>
          </a:bodyPr>
          <a:lstStyle/>
          <a:p>
            <a:r>
              <a:rPr lang="zh-TW" altLang="en-US" sz="2800" dirty="0"/>
              <a:t>使用技術</a:t>
            </a:r>
          </a:p>
        </p:txBody>
      </p:sp>
      <p:pic>
        <p:nvPicPr>
          <p:cNvPr id="9" name="Picture 2" descr="1.png">
            <a:extLst>
              <a:ext uri="{FF2B5EF4-FFF2-40B4-BE49-F238E27FC236}">
                <a16:creationId xmlns:a16="http://schemas.microsoft.com/office/drawing/2014/main" id="{BB72471D-40A5-4314-AD73-64D4D49E49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8" y="696913"/>
            <a:ext cx="890587" cy="616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" name="AutoShape 5">
            <a:extLst>
              <a:ext uri="{FF2B5EF4-FFF2-40B4-BE49-F238E27FC236}">
                <a16:creationId xmlns:a16="http://schemas.microsoft.com/office/drawing/2014/main" id="{6E7A7840-D054-4800-A9C6-DC0C230D90F9}"/>
              </a:ext>
            </a:extLst>
          </p:cNvPr>
          <p:cNvSpPr>
            <a:spLocks/>
          </p:cNvSpPr>
          <p:nvPr/>
        </p:nvSpPr>
        <p:spPr bwMode="auto">
          <a:xfrm rot="16200000">
            <a:off x="1070393" y="1837844"/>
            <a:ext cx="324000" cy="324000"/>
          </a:xfrm>
          <a:prstGeom prst="flowChartMerge">
            <a:avLst/>
          </a:prstGeom>
          <a:solidFill>
            <a:srgbClr val="FFFFFF"/>
          </a:solidFill>
          <a:ln w="1905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24CF0F5-038F-4877-B252-C74F75D5B81D}"/>
              </a:ext>
            </a:extLst>
          </p:cNvPr>
          <p:cNvSpPr>
            <a:spLocks/>
          </p:cNvSpPr>
          <p:nvPr/>
        </p:nvSpPr>
        <p:spPr bwMode="auto">
          <a:xfrm rot="16200000">
            <a:off x="1070393" y="2991559"/>
            <a:ext cx="324000" cy="324000"/>
          </a:xfrm>
          <a:prstGeom prst="flowChartMerge">
            <a:avLst/>
          </a:prstGeom>
          <a:solidFill>
            <a:srgbClr val="FFFFFF"/>
          </a:solidFill>
          <a:ln w="1905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F5A5FA4E-D959-4B58-98FA-DA5AB9D2C8F6}"/>
              </a:ext>
            </a:extLst>
          </p:cNvPr>
          <p:cNvSpPr>
            <a:spLocks/>
          </p:cNvSpPr>
          <p:nvPr/>
        </p:nvSpPr>
        <p:spPr bwMode="auto">
          <a:xfrm rot="16200000">
            <a:off x="1070393" y="4145274"/>
            <a:ext cx="324000" cy="324000"/>
          </a:xfrm>
          <a:prstGeom prst="flowChartMerge">
            <a:avLst/>
          </a:prstGeom>
          <a:solidFill>
            <a:srgbClr val="FFFFFF"/>
          </a:solidFill>
          <a:ln w="1905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33" name="AutoShape 8">
            <a:extLst>
              <a:ext uri="{FF2B5EF4-FFF2-40B4-BE49-F238E27FC236}">
                <a16:creationId xmlns:a16="http://schemas.microsoft.com/office/drawing/2014/main" id="{4C213DD4-EBCA-442F-BE85-4564457A72C8}"/>
              </a:ext>
            </a:extLst>
          </p:cNvPr>
          <p:cNvSpPr>
            <a:spLocks/>
          </p:cNvSpPr>
          <p:nvPr/>
        </p:nvSpPr>
        <p:spPr bwMode="auto">
          <a:xfrm rot="16200000">
            <a:off x="1070393" y="5394686"/>
            <a:ext cx="324000" cy="324000"/>
          </a:xfrm>
          <a:prstGeom prst="flowChartMerge">
            <a:avLst/>
          </a:prstGeom>
          <a:solidFill>
            <a:srgbClr val="FFFFFF"/>
          </a:solidFill>
          <a:ln w="1905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381D697-BD16-4378-A989-0B855A637941}"/>
              </a:ext>
            </a:extLst>
          </p:cNvPr>
          <p:cNvSpPr txBox="1"/>
          <p:nvPr/>
        </p:nvSpPr>
        <p:spPr>
          <a:xfrm>
            <a:off x="1662596" y="1792512"/>
            <a:ext cx="1152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前、後端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5B416BE-FFEF-492D-8181-BF85BF678191}"/>
              </a:ext>
            </a:extLst>
          </p:cNvPr>
          <p:cNvSpPr txBox="1"/>
          <p:nvPr/>
        </p:nvSpPr>
        <p:spPr>
          <a:xfrm>
            <a:off x="1662596" y="2946227"/>
            <a:ext cx="71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框架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A2769E5-A6F0-4F6B-926B-7314814F75A0}"/>
              </a:ext>
            </a:extLst>
          </p:cNvPr>
          <p:cNvSpPr txBox="1"/>
          <p:nvPr/>
        </p:nvSpPr>
        <p:spPr>
          <a:xfrm>
            <a:off x="1662596" y="4099942"/>
            <a:ext cx="71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套件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BC6EE49-9A55-476D-A5A7-E216FDB8E4F8}"/>
              </a:ext>
            </a:extLst>
          </p:cNvPr>
          <p:cNvSpPr txBox="1"/>
          <p:nvPr/>
        </p:nvSpPr>
        <p:spPr>
          <a:xfrm>
            <a:off x="1662596" y="5349354"/>
            <a:ext cx="2066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影像、繪圖、其他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3C3374-FEEE-4D5B-BCED-23F0CDA727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32" b="17488"/>
          <a:stretch/>
        </p:blipFill>
        <p:spPr>
          <a:xfrm>
            <a:off x="3275091" y="3985383"/>
            <a:ext cx="2921061" cy="5900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FFEB84B-EC1E-4801-924E-F2FD750A6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527" y="4007631"/>
            <a:ext cx="2736273" cy="545523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F83B754B-C5EE-429B-B135-AA8376B7C49D}"/>
              </a:ext>
            </a:extLst>
          </p:cNvPr>
          <p:cNvGrpSpPr/>
          <p:nvPr/>
        </p:nvGrpSpPr>
        <p:grpSpPr>
          <a:xfrm>
            <a:off x="4882127" y="2707999"/>
            <a:ext cx="3016992" cy="910487"/>
            <a:chOff x="3079008" y="1917255"/>
            <a:chExt cx="3016992" cy="910487"/>
          </a:xfrm>
        </p:grpSpPr>
        <p:pic>
          <p:nvPicPr>
            <p:cNvPr id="1028" name="Picture 4" descr="Muse-UI">
              <a:extLst>
                <a:ext uri="{FF2B5EF4-FFF2-40B4-BE49-F238E27FC236}">
                  <a16:creationId xmlns:a16="http://schemas.microsoft.com/office/drawing/2014/main" id="{5BDF2B5F-4A3C-4BB6-87D7-13DBF8C8A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9008" y="1917255"/>
              <a:ext cx="910487" cy="910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B3B480BA-F4D8-411F-B269-FD89D03B5B2F}"/>
                </a:ext>
              </a:extLst>
            </p:cNvPr>
            <p:cNvSpPr txBox="1"/>
            <p:nvPr/>
          </p:nvSpPr>
          <p:spPr>
            <a:xfrm>
              <a:off x="4104697" y="2060690"/>
              <a:ext cx="199130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3600" dirty="0"/>
                <a:t>M</a:t>
              </a:r>
              <a:r>
                <a:rPr lang="zh-TW" altLang="en-US" sz="3600" dirty="0"/>
                <a:t>use-</a:t>
              </a:r>
              <a:r>
                <a:rPr lang="en-US" altLang="zh-TW" sz="3600" dirty="0"/>
                <a:t>UI</a:t>
              </a:r>
              <a:endParaRPr lang="zh-TW" altLang="en-US" sz="3600" dirty="0"/>
            </a:p>
          </p:txBody>
        </p:sp>
      </p:grpSp>
      <p:pic>
        <p:nvPicPr>
          <p:cNvPr id="1032" name="Picture 8" descr="Node.js &amp;amp; nvm 初步上手——全端產品工具箱IV - iT 邦幫忙::一起幫忙解決難題，拯救IT 人的一天">
            <a:extLst>
              <a:ext uri="{FF2B5EF4-FFF2-40B4-BE49-F238E27FC236}">
                <a16:creationId xmlns:a16="http://schemas.microsoft.com/office/drawing/2014/main" id="{8805BAFB-B5DB-4223-AAB1-DACB1574D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087" y="1580210"/>
            <a:ext cx="2487501" cy="66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00630E0-B167-40D1-B01F-E63279A80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10" b="25459"/>
          <a:stretch/>
        </p:blipFill>
        <p:spPr bwMode="auto">
          <a:xfrm>
            <a:off x="4503826" y="1567821"/>
            <a:ext cx="2483148" cy="69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6278AB9-1A73-4DF5-B21A-4CDC6A6D7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273" y="1591157"/>
            <a:ext cx="864659" cy="64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Vue.js">
            <a:extLst>
              <a:ext uri="{FF2B5EF4-FFF2-40B4-BE49-F238E27FC236}">
                <a16:creationId xmlns:a16="http://schemas.microsoft.com/office/drawing/2014/main" id="{4C946316-1A50-4820-BCD2-59A94298E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107" y="2748658"/>
            <a:ext cx="829168" cy="82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dobe Photoshop圖標logo矢量圖- 设计之家">
            <a:extLst>
              <a:ext uri="{FF2B5EF4-FFF2-40B4-BE49-F238E27FC236}">
                <a16:creationId xmlns:a16="http://schemas.microsoft.com/office/drawing/2014/main" id="{79E9578F-631C-4831-836F-CA462BF31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3" t="18590" r="18770" b="19823"/>
          <a:stretch/>
        </p:blipFill>
        <p:spPr bwMode="auto">
          <a:xfrm>
            <a:off x="5284399" y="5018899"/>
            <a:ext cx="917931" cy="69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dobe Illustrator - 維基百科，自由的百科全書">
            <a:extLst>
              <a:ext uri="{FF2B5EF4-FFF2-40B4-BE49-F238E27FC236}">
                <a16:creationId xmlns:a16="http://schemas.microsoft.com/office/drawing/2014/main" id="{A01D39F2-D5C9-46F6-90BE-6A4856150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459" y="5047715"/>
            <a:ext cx="649230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gma-logo - Transifex">
            <a:extLst>
              <a:ext uri="{FF2B5EF4-FFF2-40B4-BE49-F238E27FC236}">
                <a16:creationId xmlns:a16="http://schemas.microsoft.com/office/drawing/2014/main" id="{14CD3307-38D9-4548-9FB7-792B09E6D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83" y="5834721"/>
            <a:ext cx="1415831" cy="67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4C13DFBF-26C3-4485-9D30-3CE94EC13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948" y="5025275"/>
            <a:ext cx="1878064" cy="67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BrianLinYL: 探討心智圖及UML線上繪製工具- Cacoo">
            <a:extLst>
              <a:ext uri="{FF2B5EF4-FFF2-40B4-BE49-F238E27FC236}">
                <a16:creationId xmlns:a16="http://schemas.microsoft.com/office/drawing/2014/main" id="{568A3DD5-3650-476F-A008-206EF9E0C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183" y="5962453"/>
            <a:ext cx="1928054" cy="5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Balsamiq vs NinjaMock Comparison | GetApp">
            <a:extLst>
              <a:ext uri="{FF2B5EF4-FFF2-40B4-BE49-F238E27FC236}">
                <a16:creationId xmlns:a16="http://schemas.microsoft.com/office/drawing/2014/main" id="{584324B1-0C3C-4206-A5DB-4AA457DF5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513" y="4987303"/>
            <a:ext cx="753789" cy="75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为您介绍一个图表编辑器- 知乎">
            <a:extLst>
              <a:ext uri="{FF2B5EF4-FFF2-40B4-BE49-F238E27FC236}">
                <a16:creationId xmlns:a16="http://schemas.microsoft.com/office/drawing/2014/main" id="{823E87E5-5FCE-4821-B366-0B331E4C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837" y="5936051"/>
            <a:ext cx="2009750" cy="52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29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4" name="圖片 3" descr="一張含有 文字, 建材, 信封 的圖片&#10;&#10;自動產生的描述">
            <a:extLst>
              <a:ext uri="{FF2B5EF4-FFF2-40B4-BE49-F238E27FC236}">
                <a16:creationId xmlns:a16="http://schemas.microsoft.com/office/drawing/2014/main" id="{F021A54C-4D7E-4D7A-A3E1-6569355E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1" r="15830" b="3461"/>
          <a:stretch/>
        </p:blipFill>
        <p:spPr>
          <a:xfrm>
            <a:off x="3523488" y="10"/>
            <a:ext cx="8668512" cy="68579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1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F2BD204-0888-41C5-B9F6-A8D8866ACE27}"/>
              </a:ext>
            </a:extLst>
          </p:cNvPr>
          <p:cNvSpPr/>
          <p:nvPr/>
        </p:nvSpPr>
        <p:spPr>
          <a:xfrm>
            <a:off x="0" y="0"/>
            <a:ext cx="40516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2DB6522-B06D-4517-AB23-140D6D8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45" y="724008"/>
            <a:ext cx="2426011" cy="605599"/>
          </a:xfrm>
        </p:spPr>
        <p:txBody>
          <a:bodyPr anchor="b">
            <a:normAutofit/>
          </a:bodyPr>
          <a:lstStyle/>
          <a:p>
            <a:r>
              <a:rPr lang="zh-TW" altLang="en-US" sz="2800" dirty="0"/>
              <a:t>參考相關網站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95F26B8-AD04-47DD-ACAD-1573F266159B}"/>
              </a:ext>
            </a:extLst>
          </p:cNvPr>
          <p:cNvSpPr txBox="1"/>
          <p:nvPr/>
        </p:nvSpPr>
        <p:spPr>
          <a:xfrm>
            <a:off x="1761744" y="2267086"/>
            <a:ext cx="1439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顏色靈感</a:t>
            </a:r>
          </a:p>
        </p:txBody>
      </p:sp>
      <p:pic>
        <p:nvPicPr>
          <p:cNvPr id="24" name="Picture 5" descr="1.png">
            <a:extLst>
              <a:ext uri="{FF2B5EF4-FFF2-40B4-BE49-F238E27FC236}">
                <a16:creationId xmlns:a16="http://schemas.microsoft.com/office/drawing/2014/main" id="{8717B533-1388-4DF1-AADB-9EEA2A1C97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1" y="690560"/>
            <a:ext cx="890587" cy="616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9" name="Rectangle 8">
            <a:extLst>
              <a:ext uri="{FF2B5EF4-FFF2-40B4-BE49-F238E27FC236}">
                <a16:creationId xmlns:a16="http://schemas.microsoft.com/office/drawing/2014/main" id="{6C275736-FFAD-4C47-A13E-8BC55B5837AD}"/>
              </a:ext>
            </a:extLst>
          </p:cNvPr>
          <p:cNvSpPr>
            <a:spLocks/>
          </p:cNvSpPr>
          <p:nvPr/>
        </p:nvSpPr>
        <p:spPr bwMode="auto">
          <a:xfrm>
            <a:off x="1650506" y="2329515"/>
            <a:ext cx="54000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B3DFA3-5F7F-4525-9AB4-797DA814CEDB}"/>
              </a:ext>
            </a:extLst>
          </p:cNvPr>
          <p:cNvSpPr txBox="1"/>
          <p:nvPr/>
        </p:nvSpPr>
        <p:spPr>
          <a:xfrm>
            <a:off x="1761744" y="3776996"/>
            <a:ext cx="1481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介面設計</a:t>
            </a:r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6992C5C3-752D-45EC-B9E3-FC5C61057E7A}"/>
              </a:ext>
            </a:extLst>
          </p:cNvPr>
          <p:cNvSpPr>
            <a:spLocks/>
          </p:cNvSpPr>
          <p:nvPr/>
        </p:nvSpPr>
        <p:spPr bwMode="auto">
          <a:xfrm>
            <a:off x="1650506" y="3839425"/>
            <a:ext cx="54000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51CEEF6-5697-42C2-AE6C-C900F5BAF6D5}"/>
              </a:ext>
            </a:extLst>
          </p:cNvPr>
          <p:cNvSpPr txBox="1"/>
          <p:nvPr/>
        </p:nvSpPr>
        <p:spPr>
          <a:xfrm>
            <a:off x="1761744" y="5286905"/>
            <a:ext cx="1481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互動設計</a:t>
            </a: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3D632C5F-FF2A-4832-BE9C-D399CCF1CB20}"/>
              </a:ext>
            </a:extLst>
          </p:cNvPr>
          <p:cNvSpPr>
            <a:spLocks/>
          </p:cNvSpPr>
          <p:nvPr/>
        </p:nvSpPr>
        <p:spPr bwMode="auto">
          <a:xfrm>
            <a:off x="1650506" y="5349334"/>
            <a:ext cx="45719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pic>
        <p:nvPicPr>
          <p:cNvPr id="2050" name="Picture 2" descr="How to Choose Good Website Color Schemes (Jan 2020)">
            <a:extLst>
              <a:ext uri="{FF2B5EF4-FFF2-40B4-BE49-F238E27FC236}">
                <a16:creationId xmlns:a16="http://schemas.microsoft.com/office/drawing/2014/main" id="{476BB721-E461-4D3D-913C-83B25DEE0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038" y="1982460"/>
            <a:ext cx="3935950" cy="85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nterest Now Has More Than 265 Million Users, Reflecting A Positive Growth  For The Platform - Socially Powerful">
            <a:extLst>
              <a:ext uri="{FF2B5EF4-FFF2-40B4-BE49-F238E27FC236}">
                <a16:creationId xmlns:a16="http://schemas.microsoft.com/office/drawing/2014/main" id="{439946D2-56E9-44A3-9A8D-16FC016D0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897" y="1981636"/>
            <a:ext cx="3290769" cy="8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ehance Logo / Internet / Logonoid.com">
            <a:extLst>
              <a:ext uri="{FF2B5EF4-FFF2-40B4-BE49-F238E27FC236}">
                <a16:creationId xmlns:a16="http://schemas.microsoft.com/office/drawing/2014/main" id="{98CB878F-EB80-483E-9677-2148FB006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203" y="3404420"/>
            <a:ext cx="2825270" cy="110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3324BB5-B440-4CF9-B826-47C32217B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16" y="5023896"/>
            <a:ext cx="28575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B8BBD1D-717D-42E3-926F-CE83CE086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963" y="4809151"/>
            <a:ext cx="2848841" cy="132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mazing CodePens To Learn New Tricks From | by Rishabh Saxena | zipBoard">
            <a:extLst>
              <a:ext uri="{FF2B5EF4-FFF2-40B4-BE49-F238E27FC236}">
                <a16:creationId xmlns:a16="http://schemas.microsoft.com/office/drawing/2014/main" id="{206E2878-FE31-4099-AB6A-868387FCB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29" y="3067535"/>
            <a:ext cx="3554786" cy="177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093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 animBg="1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圖形 52">
            <a:extLst>
              <a:ext uri="{FF2B5EF4-FFF2-40B4-BE49-F238E27FC236}">
                <a16:creationId xmlns:a16="http://schemas.microsoft.com/office/drawing/2014/main" id="{77DDAFC2-8397-4EC1-BA33-890889B96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280" y="1536047"/>
            <a:ext cx="2500313" cy="250031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5A2F14A-7279-4DC1-87E3-8269E509947B}"/>
              </a:ext>
            </a:extLst>
          </p:cNvPr>
          <p:cNvSpPr txBox="1"/>
          <p:nvPr/>
        </p:nvSpPr>
        <p:spPr>
          <a:xfrm>
            <a:off x="3190244" y="2665095"/>
            <a:ext cx="581120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800" dirty="0">
                <a:latin typeface="FC-Flower" panose="02000600000000000000" pitchFamily="2" charset="-128"/>
                <a:ea typeface="FC-Flower" panose="02000600000000000000" pitchFamily="2" charset="-128"/>
              </a:rPr>
              <a:t>Thanks.</a:t>
            </a:r>
            <a:endParaRPr lang="zh-TW" altLang="en-US" sz="13800" dirty="0">
              <a:latin typeface="FC-Flower" panose="02000600000000000000" pitchFamily="2" charset="-128"/>
              <a:ea typeface="FC-Flower" panose="02000600000000000000" pitchFamily="2" charset="-128"/>
            </a:endParaRPr>
          </a:p>
        </p:txBody>
      </p:sp>
      <p:pic>
        <p:nvPicPr>
          <p:cNvPr id="51" name="圖形 50">
            <a:extLst>
              <a:ext uri="{FF2B5EF4-FFF2-40B4-BE49-F238E27FC236}">
                <a16:creationId xmlns:a16="http://schemas.microsoft.com/office/drawing/2014/main" id="{440610A4-1ACA-470E-A069-785C86864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0113" y="3509821"/>
            <a:ext cx="2500313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20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48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8731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DBC5E21D-A435-47A8-BCD0-7E044FE1821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標題 1">
            <a:extLst>
              <a:ext uri="{FF2B5EF4-FFF2-40B4-BE49-F238E27FC236}">
                <a16:creationId xmlns:a16="http://schemas.microsoft.com/office/drawing/2014/main" id="{5943668C-E3D9-48DF-B219-E2E0147FDF7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58A47401-0F22-43C8-99D3-456CFC072596}"/>
              </a:ext>
            </a:extLst>
          </p:cNvPr>
          <p:cNvGrpSpPr/>
          <p:nvPr/>
        </p:nvGrpSpPr>
        <p:grpSpPr>
          <a:xfrm>
            <a:off x="4314525" y="3325156"/>
            <a:ext cx="2980935" cy="2702608"/>
            <a:chOff x="2726514" y="2572428"/>
            <a:chExt cx="2980935" cy="2702608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1EA3AF9-CE8A-40C8-90E8-C3EE93111FF9}"/>
                </a:ext>
              </a:extLst>
            </p:cNvPr>
            <p:cNvGrpSpPr/>
            <p:nvPr/>
          </p:nvGrpSpPr>
          <p:grpSpPr>
            <a:xfrm>
              <a:off x="4354899" y="3922486"/>
              <a:ext cx="1352550" cy="1352550"/>
              <a:chOff x="5419725" y="2768600"/>
              <a:chExt cx="1352550" cy="1352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22200930-2D33-4869-88AD-B087FFE19B76}"/>
                  </a:ext>
                </a:extLst>
              </p:cNvPr>
              <p:cNvSpPr/>
              <p:nvPr/>
            </p:nvSpPr>
            <p:spPr>
              <a:xfrm>
                <a:off x="5419725" y="2768600"/>
                <a:ext cx="1352550" cy="1352550"/>
              </a:xfrm>
              <a:prstGeom prst="ellipse">
                <a:avLst/>
              </a:prstGeom>
              <a:solidFill>
                <a:srgbClr val="C4CD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" name="圖形 2" descr="天使的臉部輪廓 以實心填滿">
                <a:extLst>
                  <a:ext uri="{FF2B5EF4-FFF2-40B4-BE49-F238E27FC236}">
                    <a16:creationId xmlns:a16="http://schemas.microsoft.com/office/drawing/2014/main" id="{13D95FA6-55E6-489C-8FAC-F89CEBF01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800" y="304618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AE249CC-7712-47FA-895F-B960AA9F29B8}"/>
                </a:ext>
              </a:extLst>
            </p:cNvPr>
            <p:cNvGrpSpPr/>
            <p:nvPr/>
          </p:nvGrpSpPr>
          <p:grpSpPr>
            <a:xfrm>
              <a:off x="2726514" y="2572428"/>
              <a:ext cx="1971674" cy="1971674"/>
              <a:chOff x="2726514" y="2572428"/>
              <a:chExt cx="1971674" cy="1971674"/>
            </a:xfrm>
          </p:grpSpPr>
          <p:pic>
            <p:nvPicPr>
              <p:cNvPr id="56" name="圖形 55" descr="吸煙 以實心填滿">
                <a:extLst>
                  <a:ext uri="{FF2B5EF4-FFF2-40B4-BE49-F238E27FC236}">
                    <a16:creationId xmlns:a16="http://schemas.microsoft.com/office/drawing/2014/main" id="{3AF07DFC-C998-488F-A731-C819417C2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26514" y="2572428"/>
                <a:ext cx="1971674" cy="1971674"/>
              </a:xfrm>
              <a:prstGeom prst="rect">
                <a:avLst/>
              </a:prstGeom>
            </p:spPr>
          </p:pic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D5EAD6A-A4C1-4DFB-9892-0971773B547A}"/>
                  </a:ext>
                </a:extLst>
              </p:cNvPr>
              <p:cNvSpPr/>
              <p:nvPr/>
            </p:nvSpPr>
            <p:spPr>
              <a:xfrm>
                <a:off x="2776725" y="3922486"/>
                <a:ext cx="1663504" cy="36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9031405E-32CA-4E38-95F6-E0D47CDC757B}"/>
              </a:ext>
            </a:extLst>
          </p:cNvPr>
          <p:cNvCxnSpPr>
            <a:cxnSpLocks/>
          </p:cNvCxnSpPr>
          <p:nvPr/>
        </p:nvCxnSpPr>
        <p:spPr>
          <a:xfrm>
            <a:off x="-1140125" y="2374252"/>
            <a:ext cx="0" cy="1983125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EA4AA3F-F385-4A27-808B-0081686D383B}"/>
              </a:ext>
            </a:extLst>
          </p:cNvPr>
          <p:cNvCxnSpPr>
            <a:cxnSpLocks/>
          </p:cNvCxnSpPr>
          <p:nvPr/>
        </p:nvCxnSpPr>
        <p:spPr>
          <a:xfrm>
            <a:off x="-699291" y="3218540"/>
            <a:ext cx="0" cy="1341776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3D63D0B7-53E2-4229-865F-03132DD182F0}"/>
              </a:ext>
            </a:extLst>
          </p:cNvPr>
          <p:cNvCxnSpPr/>
          <p:nvPr/>
        </p:nvCxnSpPr>
        <p:spPr>
          <a:xfrm>
            <a:off x="-1615775" y="2369387"/>
            <a:ext cx="0" cy="1983125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9" name="群組 8">
            <a:extLst>
              <a:ext uri="{FF2B5EF4-FFF2-40B4-BE49-F238E27FC236}">
                <a16:creationId xmlns:a16="http://schemas.microsoft.com/office/drawing/2014/main" id="{0171646E-136C-4661-B3F9-4A937AAC46FE}"/>
              </a:ext>
            </a:extLst>
          </p:cNvPr>
          <p:cNvGrpSpPr/>
          <p:nvPr/>
        </p:nvGrpSpPr>
        <p:grpSpPr>
          <a:xfrm>
            <a:off x="3770506" y="1204337"/>
            <a:ext cx="1777656" cy="1777652"/>
            <a:chOff x="3770506" y="1204337"/>
            <a:chExt cx="1777656" cy="1777652"/>
          </a:xfrm>
        </p:grpSpPr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1D068528-3EAF-4EF2-9CF4-11F98CBE690C}"/>
                </a:ext>
              </a:extLst>
            </p:cNvPr>
            <p:cNvSpPr/>
            <p:nvPr/>
          </p:nvSpPr>
          <p:spPr>
            <a:xfrm>
              <a:off x="3770506" y="1204337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14892796-498D-4632-9B4D-D8770D4755C3}"/>
                </a:ext>
              </a:extLst>
            </p:cNvPr>
            <p:cNvSpPr txBox="1"/>
            <p:nvPr/>
          </p:nvSpPr>
          <p:spPr>
            <a:xfrm>
              <a:off x="3913556" y="2330596"/>
              <a:ext cx="14915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一行</a:t>
              </a:r>
              <a:r>
                <a:rPr lang="zh-TW" altLang="en-US" dirty="0">
                  <a:solidFill>
                    <a:srgbClr val="757159"/>
                  </a:solidFill>
                </a:rPr>
                <a:t>句子</a:t>
              </a:r>
              <a:endParaRPr lang="zh-TW" altLang="en-US" sz="1800" dirty="0">
                <a:solidFill>
                  <a:srgbClr val="757159"/>
                </a:solidFill>
              </a:endParaRPr>
            </a:p>
          </p:txBody>
        </p:sp>
        <p:pic>
          <p:nvPicPr>
            <p:cNvPr id="76" name="圖形 75" descr="夾板 外框">
              <a:extLst>
                <a:ext uri="{FF2B5EF4-FFF2-40B4-BE49-F238E27FC236}">
                  <a16:creationId xmlns:a16="http://schemas.microsoft.com/office/drawing/2014/main" id="{ED43392C-FE15-4C66-84EE-9C60BDDAA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02134" y="1351792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874AFE5A-EFE5-4006-A290-C221E78FF647}"/>
              </a:ext>
            </a:extLst>
          </p:cNvPr>
          <p:cNvGrpSpPr/>
          <p:nvPr/>
        </p:nvGrpSpPr>
        <p:grpSpPr>
          <a:xfrm>
            <a:off x="1620386" y="3175310"/>
            <a:ext cx="1777656" cy="1777652"/>
            <a:chOff x="1620386" y="3175310"/>
            <a:chExt cx="1777656" cy="1777652"/>
          </a:xfrm>
        </p:grpSpPr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9236A895-2E4B-4EA3-8320-D6DB39F7C5B1}"/>
                </a:ext>
              </a:extLst>
            </p:cNvPr>
            <p:cNvSpPr/>
            <p:nvPr/>
          </p:nvSpPr>
          <p:spPr>
            <a:xfrm>
              <a:off x="1620386" y="3175310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4BD36A19-1CFB-4DD2-84D7-9541FE90F1CC}"/>
                </a:ext>
              </a:extLst>
            </p:cNvPr>
            <p:cNvSpPr txBox="1"/>
            <p:nvPr/>
          </p:nvSpPr>
          <p:spPr>
            <a:xfrm>
              <a:off x="1818567" y="4311796"/>
              <a:ext cx="1381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</a:t>
              </a:r>
              <a:r>
                <a:rPr lang="zh-TW" altLang="en-US" dirty="0">
                  <a:solidFill>
                    <a:srgbClr val="757159"/>
                  </a:solidFill>
                </a:rPr>
                <a:t>段文章</a:t>
              </a:r>
              <a:endParaRPr lang="zh-TW" altLang="en-US" sz="1800" dirty="0">
                <a:solidFill>
                  <a:srgbClr val="757159"/>
                </a:solidFill>
              </a:endParaRPr>
            </a:p>
          </p:txBody>
        </p:sp>
        <p:pic>
          <p:nvPicPr>
            <p:cNvPr id="80" name="圖形 79" descr="觸碰 外框">
              <a:extLst>
                <a:ext uri="{FF2B5EF4-FFF2-40B4-BE49-F238E27FC236}">
                  <a16:creationId xmlns:a16="http://schemas.microsoft.com/office/drawing/2014/main" id="{D103DA15-D324-4F98-A306-9EFB598D3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2052015" y="3332992"/>
              <a:ext cx="914400" cy="914400"/>
            </a:xfrm>
            <a:prstGeom prst="rect">
              <a:avLst/>
            </a:prstGeom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0664D0E7-FC69-477D-AFA3-9E288EB2B577}"/>
              </a:ext>
            </a:extLst>
          </p:cNvPr>
          <p:cNvGrpSpPr/>
          <p:nvPr/>
        </p:nvGrpSpPr>
        <p:grpSpPr>
          <a:xfrm>
            <a:off x="6918805" y="1689946"/>
            <a:ext cx="1777656" cy="1777652"/>
            <a:chOff x="6918805" y="1689946"/>
            <a:chExt cx="1777656" cy="1777652"/>
          </a:xfrm>
        </p:grpSpPr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2C1C2A59-DFDE-4B28-B6E0-A03CE0E3C7B6}"/>
                </a:ext>
              </a:extLst>
            </p:cNvPr>
            <p:cNvSpPr/>
            <p:nvPr/>
          </p:nvSpPr>
          <p:spPr>
            <a:xfrm>
              <a:off x="6918805" y="1689946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3EBB80F5-CCF6-412C-BE67-DC4B90F3A27A}"/>
                </a:ext>
              </a:extLst>
            </p:cNvPr>
            <p:cNvSpPr txBox="1"/>
            <p:nvPr/>
          </p:nvSpPr>
          <p:spPr>
            <a:xfrm>
              <a:off x="7151858" y="2816205"/>
              <a:ext cx="13115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</a:t>
              </a:r>
              <a:r>
                <a:rPr lang="zh-TW" altLang="en-US" dirty="0">
                  <a:solidFill>
                    <a:srgbClr val="757159"/>
                  </a:solidFill>
                </a:rPr>
                <a:t>張</a:t>
              </a:r>
              <a:r>
                <a:rPr lang="zh-TW" altLang="en-US" sz="1800" dirty="0">
                  <a:solidFill>
                    <a:srgbClr val="757159"/>
                  </a:solidFill>
                </a:rPr>
                <a:t>圖片</a:t>
              </a:r>
            </a:p>
          </p:txBody>
        </p:sp>
        <p:pic>
          <p:nvPicPr>
            <p:cNvPr id="86" name="圖形 85" descr="圖像 外框">
              <a:extLst>
                <a:ext uri="{FF2B5EF4-FFF2-40B4-BE49-F238E27FC236}">
                  <a16:creationId xmlns:a16="http://schemas.microsoft.com/office/drawing/2014/main" id="{1C694847-6EF2-4B90-890A-A9BF21CDB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50433" y="1837401"/>
              <a:ext cx="914400" cy="914400"/>
            </a:xfrm>
            <a:prstGeom prst="rect">
              <a:avLst/>
            </a:prstGeom>
          </p:spPr>
        </p:pic>
      </p:grpSp>
      <p:pic>
        <p:nvPicPr>
          <p:cNvPr id="137" name="圖形 136" descr="打開的書">
            <a:extLst>
              <a:ext uri="{FF2B5EF4-FFF2-40B4-BE49-F238E27FC236}">
                <a16:creationId xmlns:a16="http://schemas.microsoft.com/office/drawing/2014/main" id="{77EE4E73-D814-430A-A751-C75F6A1B32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78875" y="7756131"/>
            <a:ext cx="3039759" cy="3039759"/>
          </a:xfrm>
          <a:prstGeom prst="rect">
            <a:avLst/>
          </a:prstGeom>
        </p:spPr>
      </p:pic>
      <p:pic>
        <p:nvPicPr>
          <p:cNvPr id="141" name="圖形 140" descr="圖表和含有鉛筆的記事紙">
            <a:extLst>
              <a:ext uri="{FF2B5EF4-FFF2-40B4-BE49-F238E27FC236}">
                <a16:creationId xmlns:a16="http://schemas.microsoft.com/office/drawing/2014/main" id="{F17DC4FB-D21B-4829-9597-CBD4CDC4E2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696375" y="7148865"/>
            <a:ext cx="4559639" cy="4559639"/>
          </a:xfrm>
          <a:prstGeom prst="rect">
            <a:avLst/>
          </a:prstGeom>
        </p:spPr>
      </p:pic>
      <p:pic>
        <p:nvPicPr>
          <p:cNvPr id="103" name="圖形 102" descr="觸碰 外框">
            <a:extLst>
              <a:ext uri="{FF2B5EF4-FFF2-40B4-BE49-F238E27FC236}">
                <a16:creationId xmlns:a16="http://schemas.microsoft.com/office/drawing/2014/main" id="{6404F340-AA7D-4CB6-8269-510C6A23B3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0800000">
            <a:off x="-914400" y="5611749"/>
            <a:ext cx="914400" cy="914400"/>
          </a:xfrm>
          <a:prstGeom prst="rect">
            <a:avLst/>
          </a:prstGeom>
        </p:spPr>
      </p:pic>
      <p:pic>
        <p:nvPicPr>
          <p:cNvPr id="45" name="圖形 44" descr="黑板 外框">
            <a:extLst>
              <a:ext uri="{FF2B5EF4-FFF2-40B4-BE49-F238E27FC236}">
                <a16:creationId xmlns:a16="http://schemas.microsoft.com/office/drawing/2014/main" id="{C3859158-A556-4399-A78C-4363A50A9D9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032827" y="4697349"/>
            <a:ext cx="914400" cy="91440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C61B694E-4615-448E-8BCF-51BCB7FA4AE8}"/>
              </a:ext>
            </a:extLst>
          </p:cNvPr>
          <p:cNvGrpSpPr/>
          <p:nvPr/>
        </p:nvGrpSpPr>
        <p:grpSpPr>
          <a:xfrm>
            <a:off x="9142772" y="3554029"/>
            <a:ext cx="1777656" cy="1777652"/>
            <a:chOff x="10027140" y="3224132"/>
            <a:chExt cx="1777656" cy="1777652"/>
          </a:xfrm>
        </p:grpSpPr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50196F8A-EE49-404F-B8E0-0A5D64B1EC05}"/>
                </a:ext>
              </a:extLst>
            </p:cNvPr>
            <p:cNvSpPr/>
            <p:nvPr/>
          </p:nvSpPr>
          <p:spPr>
            <a:xfrm>
              <a:off x="10027140" y="3224132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C69D62C9-3D90-4F03-A645-1F6249B15221}"/>
                </a:ext>
              </a:extLst>
            </p:cNvPr>
            <p:cNvSpPr txBox="1"/>
            <p:nvPr/>
          </p:nvSpPr>
          <p:spPr>
            <a:xfrm>
              <a:off x="10225321" y="4311796"/>
              <a:ext cx="1381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隨手紀錄</a:t>
              </a:r>
            </a:p>
          </p:txBody>
        </p:sp>
        <p:pic>
          <p:nvPicPr>
            <p:cNvPr id="55" name="圖形 54" descr="藍圖 外框">
              <a:extLst>
                <a:ext uri="{FF2B5EF4-FFF2-40B4-BE49-F238E27FC236}">
                  <a16:creationId xmlns:a16="http://schemas.microsoft.com/office/drawing/2014/main" id="{ECF7A49B-00E7-4CF1-BC1A-6E54F6EA2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458768" y="333299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0227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DBC5E21D-A435-47A8-BCD0-7E044FE1821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標題 1">
            <a:extLst>
              <a:ext uri="{FF2B5EF4-FFF2-40B4-BE49-F238E27FC236}">
                <a16:creationId xmlns:a16="http://schemas.microsoft.com/office/drawing/2014/main" id="{5943668C-E3D9-48DF-B219-E2E0147FDF7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A62EC7F-01C3-4641-8226-3D80DC1DA867}"/>
              </a:ext>
            </a:extLst>
          </p:cNvPr>
          <p:cNvGrpSpPr/>
          <p:nvPr/>
        </p:nvGrpSpPr>
        <p:grpSpPr>
          <a:xfrm>
            <a:off x="1035103" y="2576322"/>
            <a:ext cx="2624187" cy="1971674"/>
            <a:chOff x="895197" y="2826935"/>
            <a:chExt cx="2624187" cy="1971674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AE249CC-7712-47FA-895F-B960AA9F29B8}"/>
                </a:ext>
              </a:extLst>
            </p:cNvPr>
            <p:cNvGrpSpPr/>
            <p:nvPr/>
          </p:nvGrpSpPr>
          <p:grpSpPr>
            <a:xfrm>
              <a:off x="1547710" y="2826935"/>
              <a:ext cx="1971674" cy="1971674"/>
              <a:chOff x="5390312" y="2661934"/>
              <a:chExt cx="1971674" cy="1971674"/>
            </a:xfrm>
          </p:grpSpPr>
          <p:pic>
            <p:nvPicPr>
              <p:cNvPr id="56" name="圖形 55" descr="吸煙 以實心填滿">
                <a:extLst>
                  <a:ext uri="{FF2B5EF4-FFF2-40B4-BE49-F238E27FC236}">
                    <a16:creationId xmlns:a16="http://schemas.microsoft.com/office/drawing/2014/main" id="{3AF07DFC-C998-488F-A731-C819417C2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390312" y="2661934"/>
                <a:ext cx="1971674" cy="1971674"/>
              </a:xfrm>
              <a:prstGeom prst="rect">
                <a:avLst/>
              </a:prstGeom>
            </p:spPr>
          </p:pic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D5EAD6A-A4C1-4DFB-9892-0971773B547A}"/>
                  </a:ext>
                </a:extLst>
              </p:cNvPr>
              <p:cNvSpPr/>
              <p:nvPr/>
            </p:nvSpPr>
            <p:spPr>
              <a:xfrm flipH="1">
                <a:off x="5662008" y="4011270"/>
                <a:ext cx="1663504" cy="36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1EA3AF9-CE8A-40C8-90E8-C3EE93111FF9}"/>
                </a:ext>
              </a:extLst>
            </p:cNvPr>
            <p:cNvGrpSpPr/>
            <p:nvPr/>
          </p:nvGrpSpPr>
          <p:grpSpPr>
            <a:xfrm>
              <a:off x="895197" y="3446059"/>
              <a:ext cx="1352550" cy="1352550"/>
              <a:chOff x="5419725" y="2768600"/>
              <a:chExt cx="1352550" cy="1352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22200930-2D33-4869-88AD-B087FFE19B76}"/>
                  </a:ext>
                </a:extLst>
              </p:cNvPr>
              <p:cNvSpPr/>
              <p:nvPr/>
            </p:nvSpPr>
            <p:spPr>
              <a:xfrm>
                <a:off x="5419725" y="2768600"/>
                <a:ext cx="1352550" cy="1352550"/>
              </a:xfrm>
              <a:prstGeom prst="ellipse">
                <a:avLst/>
              </a:prstGeom>
              <a:solidFill>
                <a:srgbClr val="C4CD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" name="圖形 2" descr="天使的臉部輪廓 以實心填滿">
                <a:extLst>
                  <a:ext uri="{FF2B5EF4-FFF2-40B4-BE49-F238E27FC236}">
                    <a16:creationId xmlns:a16="http://schemas.microsoft.com/office/drawing/2014/main" id="{13D95FA6-55E6-489C-8FAC-F89CEBF01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3046186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586815E5-9D80-4E42-990E-66D6B93EA7F0}"/>
              </a:ext>
            </a:extLst>
          </p:cNvPr>
          <p:cNvGrpSpPr/>
          <p:nvPr/>
        </p:nvGrpSpPr>
        <p:grpSpPr>
          <a:xfrm>
            <a:off x="2584411" y="4915719"/>
            <a:ext cx="1908467" cy="1345558"/>
            <a:chOff x="3517900" y="4990972"/>
            <a:chExt cx="1908467" cy="1345558"/>
          </a:xfrm>
        </p:grpSpPr>
        <p:sp>
          <p:nvSpPr>
            <p:cNvPr id="89" name="圖說文字: 直線加上強調線 88">
              <a:extLst>
                <a:ext uri="{FF2B5EF4-FFF2-40B4-BE49-F238E27FC236}">
                  <a16:creationId xmlns:a16="http://schemas.microsoft.com/office/drawing/2014/main" id="{6AF2B39D-B95B-405C-9F1C-D3FE0238E210}"/>
                </a:ext>
              </a:extLst>
            </p:cNvPr>
            <p:cNvSpPr/>
            <p:nvPr/>
          </p:nvSpPr>
          <p:spPr>
            <a:xfrm>
              <a:off x="3517900" y="5295063"/>
              <a:ext cx="1908467" cy="1041467"/>
            </a:xfrm>
            <a:prstGeom prst="accentCallout1">
              <a:avLst>
                <a:gd name="adj1" fmla="val 18750"/>
                <a:gd name="adj2" fmla="val -8333"/>
                <a:gd name="adj3" fmla="val 9153"/>
                <a:gd name="adj4" fmla="val -21364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C63499FF-2859-45C7-8D23-3E83C2EDD13D}"/>
                </a:ext>
              </a:extLst>
            </p:cNvPr>
            <p:cNvGrpSpPr/>
            <p:nvPr/>
          </p:nvGrpSpPr>
          <p:grpSpPr>
            <a:xfrm>
              <a:off x="3825836" y="5349365"/>
              <a:ext cx="1236276" cy="923270"/>
              <a:chOff x="3147225" y="5418932"/>
              <a:chExt cx="1236276" cy="923270"/>
            </a:xfrm>
            <a:solidFill>
              <a:srgbClr val="757159"/>
            </a:solidFill>
          </p:grpSpPr>
          <p:pic>
            <p:nvPicPr>
              <p:cNvPr id="82" name="圖形 81" descr="資料夾搜尋 以實心填滿">
                <a:extLst>
                  <a:ext uri="{FF2B5EF4-FFF2-40B4-BE49-F238E27FC236}">
                    <a16:creationId xmlns:a16="http://schemas.microsoft.com/office/drawing/2014/main" id="{8B518214-46F4-4B33-8C20-1E045A759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47225" y="541893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1E81CB8-1408-4DF2-8237-1BDE7624B62D}"/>
                  </a:ext>
                </a:extLst>
              </p:cNvPr>
              <p:cNvSpPr txBox="1"/>
              <p:nvPr/>
            </p:nvSpPr>
            <p:spPr>
              <a:xfrm>
                <a:off x="3839762" y="5818982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b="1" dirty="0">
                    <a:solidFill>
                      <a:srgbClr val="757159"/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</a:rPr>
                  <a:t>？</a:t>
                </a:r>
              </a:p>
            </p:txBody>
          </p:sp>
        </p:grp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F47AB4EE-EC3A-4139-8161-FB2D0F98C2B5}"/>
                </a:ext>
              </a:extLst>
            </p:cNvPr>
            <p:cNvSpPr txBox="1"/>
            <p:nvPr/>
          </p:nvSpPr>
          <p:spPr>
            <a:xfrm>
              <a:off x="3702909" y="499097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好文好字儲存</a:t>
              </a:r>
            </a:p>
          </p:txBody>
        </p:sp>
      </p:grp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70DA30FD-A197-4FB3-A3E9-3DB241A3F69B}"/>
              </a:ext>
            </a:extLst>
          </p:cNvPr>
          <p:cNvGrpSpPr/>
          <p:nvPr/>
        </p:nvGrpSpPr>
        <p:grpSpPr>
          <a:xfrm>
            <a:off x="3370886" y="1222403"/>
            <a:ext cx="2136842" cy="1354884"/>
            <a:chOff x="4273057" y="1401487"/>
            <a:chExt cx="2136842" cy="1354884"/>
          </a:xfrm>
        </p:grpSpPr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1BEA380D-FD9D-417D-BAC0-23FFF23E1881}"/>
                </a:ext>
              </a:extLst>
            </p:cNvPr>
            <p:cNvSpPr txBox="1"/>
            <p:nvPr/>
          </p:nvSpPr>
          <p:spPr>
            <a:xfrm>
              <a:off x="4441231" y="140148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分享給親朋好友</a:t>
              </a:r>
            </a:p>
          </p:txBody>
        </p:sp>
        <p:sp>
          <p:nvSpPr>
            <p:cNvPr id="102" name="圖說文字: 直線加上強調線 101">
              <a:extLst>
                <a:ext uri="{FF2B5EF4-FFF2-40B4-BE49-F238E27FC236}">
                  <a16:creationId xmlns:a16="http://schemas.microsoft.com/office/drawing/2014/main" id="{F2561194-B5C9-434E-8C41-57FC62BB44A9}"/>
                </a:ext>
              </a:extLst>
            </p:cNvPr>
            <p:cNvSpPr/>
            <p:nvPr/>
          </p:nvSpPr>
          <p:spPr>
            <a:xfrm>
              <a:off x="4273057" y="1714904"/>
              <a:ext cx="2136842" cy="1041467"/>
            </a:xfrm>
            <a:prstGeom prst="accentCallout1">
              <a:avLst>
                <a:gd name="adj1" fmla="val 74539"/>
                <a:gd name="adj2" fmla="val -8333"/>
                <a:gd name="adj3" fmla="val 82319"/>
                <a:gd name="adj4" fmla="val -19867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00" name="圖形 99" descr="返回 以實心填滿">
              <a:extLst>
                <a:ext uri="{FF2B5EF4-FFF2-40B4-BE49-F238E27FC236}">
                  <a16:creationId xmlns:a16="http://schemas.microsoft.com/office/drawing/2014/main" id="{3E161997-C211-4692-8F35-5CC384B2B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4475229" y="1872499"/>
              <a:ext cx="755703" cy="755703"/>
            </a:xfrm>
            <a:prstGeom prst="rect">
              <a:avLst/>
            </a:prstGeom>
          </p:spPr>
        </p:pic>
        <p:pic>
          <p:nvPicPr>
            <p:cNvPr id="114" name="圖形 113" descr="留言 (讚) 以實心填滿">
              <a:extLst>
                <a:ext uri="{FF2B5EF4-FFF2-40B4-BE49-F238E27FC236}">
                  <a16:creationId xmlns:a16="http://schemas.microsoft.com/office/drawing/2014/main" id="{167E73C4-2C55-4B8C-9775-8A036DA63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95147" y="1834714"/>
              <a:ext cx="831273" cy="831273"/>
            </a:xfrm>
            <a:prstGeom prst="rect">
              <a:avLst/>
            </a:prstGeom>
          </p:spPr>
        </p:pic>
      </p:grp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73475667-9319-48CF-BC33-7CC13E81F28D}"/>
              </a:ext>
            </a:extLst>
          </p:cNvPr>
          <p:cNvGrpSpPr/>
          <p:nvPr/>
        </p:nvGrpSpPr>
        <p:grpSpPr>
          <a:xfrm>
            <a:off x="4261193" y="2737629"/>
            <a:ext cx="1733966" cy="1964000"/>
            <a:chOff x="6130422" y="3157710"/>
            <a:chExt cx="1733966" cy="1964000"/>
          </a:xfrm>
        </p:grpSpPr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99419BE8-B1FA-4E49-9043-E3349BF3C98B}"/>
                </a:ext>
              </a:extLst>
            </p:cNvPr>
            <p:cNvSpPr txBox="1"/>
            <p:nvPr/>
          </p:nvSpPr>
          <p:spPr>
            <a:xfrm>
              <a:off x="6248929" y="315771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收藏紀錄搜尋</a:t>
              </a:r>
              <a:endParaRPr lang="en-US" altLang="zh-TW" dirty="0"/>
            </a:p>
          </p:txBody>
        </p:sp>
        <p:sp>
          <p:nvSpPr>
            <p:cNvPr id="106" name="圖說文字: 直線加上強調線 105">
              <a:extLst>
                <a:ext uri="{FF2B5EF4-FFF2-40B4-BE49-F238E27FC236}">
                  <a16:creationId xmlns:a16="http://schemas.microsoft.com/office/drawing/2014/main" id="{3AF0458B-7DA1-4633-B17E-CE5BBB1494B2}"/>
                </a:ext>
              </a:extLst>
            </p:cNvPr>
            <p:cNvSpPr/>
            <p:nvPr/>
          </p:nvSpPr>
          <p:spPr>
            <a:xfrm>
              <a:off x="6130422" y="3455258"/>
              <a:ext cx="1733966" cy="1666452"/>
            </a:xfrm>
            <a:prstGeom prst="accentCallout1">
              <a:avLst>
                <a:gd name="adj1" fmla="val 74539"/>
                <a:gd name="adj2" fmla="val -8333"/>
                <a:gd name="adj3" fmla="val 65172"/>
                <a:gd name="adj4" fmla="val -19867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1D7544FE-0B62-40E2-8D4F-2FCC16C3452F}"/>
                </a:ext>
              </a:extLst>
            </p:cNvPr>
            <p:cNvGrpSpPr/>
            <p:nvPr/>
          </p:nvGrpSpPr>
          <p:grpSpPr>
            <a:xfrm>
              <a:off x="6416222" y="3609383"/>
              <a:ext cx="1162366" cy="1358202"/>
              <a:chOff x="6433444" y="3592042"/>
              <a:chExt cx="1162366" cy="1358202"/>
            </a:xfrm>
          </p:grpSpPr>
          <p:pic>
            <p:nvPicPr>
              <p:cNvPr id="110" name="圖形 109" descr="部落格 以實心填滿">
                <a:extLst>
                  <a:ext uri="{FF2B5EF4-FFF2-40B4-BE49-F238E27FC236}">
                    <a16:creationId xmlns:a16="http://schemas.microsoft.com/office/drawing/2014/main" id="{27B8F09C-82CE-46C1-B148-375D5F9B6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433444" y="4338901"/>
                <a:ext cx="611343" cy="611343"/>
              </a:xfrm>
              <a:prstGeom prst="rect">
                <a:avLst/>
              </a:prstGeom>
            </p:spPr>
          </p:pic>
          <p:pic>
            <p:nvPicPr>
              <p:cNvPr id="112" name="圖形 111" descr="闔上的書 以實心填滿">
                <a:extLst>
                  <a:ext uri="{FF2B5EF4-FFF2-40B4-BE49-F238E27FC236}">
                    <a16:creationId xmlns:a16="http://schemas.microsoft.com/office/drawing/2014/main" id="{9F70413E-373A-46DC-BDDC-CA95750F3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040044" y="4366689"/>
                <a:ext cx="555766" cy="555766"/>
              </a:xfrm>
              <a:prstGeom prst="rect">
                <a:avLst/>
              </a:prstGeom>
            </p:spPr>
          </p:pic>
          <p:pic>
            <p:nvPicPr>
              <p:cNvPr id="116" name="圖形 115" descr="電腦 以實心填滿">
                <a:extLst>
                  <a:ext uri="{FF2B5EF4-FFF2-40B4-BE49-F238E27FC236}">
                    <a16:creationId xmlns:a16="http://schemas.microsoft.com/office/drawing/2014/main" id="{1120780D-2804-4C4B-9154-B63E0CA21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632733" y="3592042"/>
                <a:ext cx="739725" cy="739725"/>
              </a:xfrm>
              <a:prstGeom prst="rect">
                <a:avLst/>
              </a:prstGeom>
            </p:spPr>
          </p:pic>
        </p:grp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733269C6-3DEE-4C28-887D-65530379F559}"/>
              </a:ext>
            </a:extLst>
          </p:cNvPr>
          <p:cNvGrpSpPr/>
          <p:nvPr/>
        </p:nvGrpSpPr>
        <p:grpSpPr>
          <a:xfrm>
            <a:off x="5093392" y="1996480"/>
            <a:ext cx="2594197" cy="3960000"/>
            <a:chOff x="6220938" y="1958151"/>
            <a:chExt cx="2594197" cy="3960000"/>
          </a:xfrm>
        </p:grpSpPr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1EB9E055-B51C-4AF5-BA92-923BEFDEBAE7}"/>
                </a:ext>
              </a:extLst>
            </p:cNvPr>
            <p:cNvCxnSpPr>
              <a:cxnSpLocks/>
            </p:cNvCxnSpPr>
            <p:nvPr/>
          </p:nvCxnSpPr>
          <p:spPr>
            <a:xfrm>
              <a:off x="7805485" y="4009626"/>
              <a:ext cx="1009650" cy="0"/>
            </a:xfrm>
            <a:prstGeom prst="straightConnector1">
              <a:avLst/>
            </a:prstGeom>
            <a:ln w="25400">
              <a:solidFill>
                <a:srgbClr val="EFD2B1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接點: 肘形 129">
              <a:extLst>
                <a:ext uri="{FF2B5EF4-FFF2-40B4-BE49-F238E27FC236}">
                  <a16:creationId xmlns:a16="http://schemas.microsoft.com/office/drawing/2014/main" id="{DFA420EA-CCE1-4C28-A756-02233A29BA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0938" y="1958151"/>
              <a:ext cx="1116000" cy="3960000"/>
            </a:xfrm>
            <a:prstGeom prst="bentConnector3">
              <a:avLst>
                <a:gd name="adj1" fmla="val 185279"/>
              </a:avLst>
            </a:prstGeom>
            <a:ln w="25400" cmpd="sng">
              <a:solidFill>
                <a:srgbClr val="EFD2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菱形 130">
              <a:extLst>
                <a:ext uri="{FF2B5EF4-FFF2-40B4-BE49-F238E27FC236}">
                  <a16:creationId xmlns:a16="http://schemas.microsoft.com/office/drawing/2014/main" id="{29A17F87-D29D-44A2-8CAA-C0999EB89B45}"/>
                </a:ext>
              </a:extLst>
            </p:cNvPr>
            <p:cNvSpPr/>
            <p:nvPr/>
          </p:nvSpPr>
          <p:spPr>
            <a:xfrm>
              <a:off x="8154341" y="3876507"/>
              <a:ext cx="266238" cy="266238"/>
            </a:xfrm>
            <a:prstGeom prst="diamond">
              <a:avLst/>
            </a:prstGeom>
            <a:solidFill>
              <a:srgbClr val="F8E3CE"/>
            </a:solidFill>
            <a:ln w="25400">
              <a:solidFill>
                <a:srgbClr val="EFD2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172E6CBE-10F6-40CD-AA9F-00CF87C6E8F8}"/>
              </a:ext>
            </a:extLst>
          </p:cNvPr>
          <p:cNvGrpSpPr/>
          <p:nvPr/>
        </p:nvGrpSpPr>
        <p:grpSpPr>
          <a:xfrm>
            <a:off x="8809488" y="209743"/>
            <a:ext cx="2547162" cy="6054022"/>
            <a:chOff x="11336502" y="874046"/>
            <a:chExt cx="2547162" cy="6054022"/>
          </a:xfrm>
        </p:grpSpPr>
        <p:pic>
          <p:nvPicPr>
            <p:cNvPr id="1026" name="Picture 2" descr="Flat One Page Website Design Template. All In One Set For Website Design  That Includes One Page Website Templates Stock Vector - Illustration of  commerce, laptop: 48990744">
              <a:extLst>
                <a:ext uri="{FF2B5EF4-FFF2-40B4-BE49-F238E27FC236}">
                  <a16:creationId xmlns:a16="http://schemas.microsoft.com/office/drawing/2014/main" id="{F9DB5DA4-163C-40B5-95FD-AA24B47F42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duotone>
                <a:prstClr val="black"/>
                <a:srgbClr val="F8E3C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4207" y="1260300"/>
              <a:ext cx="2122789" cy="5667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C0EA63C9-D059-411F-9DDA-21BE1FE6A565}"/>
                </a:ext>
              </a:extLst>
            </p:cNvPr>
            <p:cNvSpPr/>
            <p:nvPr/>
          </p:nvSpPr>
          <p:spPr>
            <a:xfrm>
              <a:off x="11534207" y="1276985"/>
              <a:ext cx="2122789" cy="1413761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5" name="圖形 144" descr="瀏覽器視窗 外框">
              <a:extLst>
                <a:ext uri="{FF2B5EF4-FFF2-40B4-BE49-F238E27FC236}">
                  <a16:creationId xmlns:a16="http://schemas.microsoft.com/office/drawing/2014/main" id="{C1299B57-E055-483B-B4DF-C30B3C06B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336502" y="874046"/>
              <a:ext cx="2547162" cy="2216643"/>
            </a:xfrm>
            <a:prstGeom prst="rect">
              <a:avLst/>
            </a:prstGeom>
          </p:spPr>
        </p:pic>
        <p:sp>
          <p:nvSpPr>
            <p:cNvPr id="143" name="標題 1">
              <a:extLst>
                <a:ext uri="{FF2B5EF4-FFF2-40B4-BE49-F238E27FC236}">
                  <a16:creationId xmlns:a16="http://schemas.microsoft.com/office/drawing/2014/main" id="{14F6C1EA-08E3-4431-A3EF-DDF2610BC485}"/>
                </a:ext>
              </a:extLst>
            </p:cNvPr>
            <p:cNvSpPr txBox="1">
              <a:spLocks/>
            </p:cNvSpPr>
            <p:nvPr/>
          </p:nvSpPr>
          <p:spPr>
            <a:xfrm>
              <a:off x="11895778" y="1746750"/>
              <a:ext cx="1456804" cy="8691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TW" sz="3900" dirty="0">
                  <a:latin typeface="Patrick Hand" panose="00000500000000000000" pitchFamily="2" charset="0"/>
                </a:rPr>
                <a:t>DTNS</a:t>
              </a:r>
              <a:endParaRPr lang="zh-TW" altLang="en-US" sz="3900" dirty="0">
                <a:latin typeface="Patrick Hand" panose="00000500000000000000" pitchFamily="2" charset="0"/>
              </a:endParaRPr>
            </a:p>
          </p:txBody>
        </p:sp>
      </p:grpSp>
      <p:pic>
        <p:nvPicPr>
          <p:cNvPr id="149" name="圖形 148" descr="配有手機和計算機的筆記型電腦">
            <a:extLst>
              <a:ext uri="{FF2B5EF4-FFF2-40B4-BE49-F238E27FC236}">
                <a16:creationId xmlns:a16="http://schemas.microsoft.com/office/drawing/2014/main" id="{715A6F51-A42F-4B2A-838F-A2B5485A891C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70378" t="54352" r="10150" b="14279"/>
          <a:stretch/>
        </p:blipFill>
        <p:spPr>
          <a:xfrm>
            <a:off x="8004288" y="1958151"/>
            <a:ext cx="1001408" cy="161319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F3ECAF5-D6D9-4F53-8F72-FC2DFA4DE6D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8197" b="92623" l="9524" r="89796">
                        <a14:foregroundMark x1="22449" y1="41803" x2="68707" y2="50820"/>
                        <a14:foregroundMark x1="73469" y1="32787" x2="59864" y2="49180"/>
                        <a14:foregroundMark x1="44898" y1="11475" x2="48299" y2="11475"/>
                        <a14:foregroundMark x1="48980" y1="9836" x2="44218" y2="9016"/>
                        <a14:foregroundMark x1="49150" y1="91803" x2="48980" y2="92623"/>
                        <a14:foregroundMark x1="50340" y1="86066" x2="49150" y2="91803"/>
                        <a14:backgroundMark x1="49660" y1="92623" x2="49660" y2="92623"/>
                        <a14:backgroundMark x1="48299" y1="95082" x2="48299" y2="95082"/>
                        <a14:backgroundMark x1="48299" y1="93443" x2="48299" y2="93443"/>
                        <a14:backgroundMark x1="50340" y1="93443" x2="50340" y2="93443"/>
                        <a14:backgroundMark x1="48980" y1="91803" x2="48980" y2="918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0502" y="2283257"/>
            <a:ext cx="490753" cy="407292"/>
          </a:xfrm>
          <a:prstGeom prst="rect">
            <a:avLst/>
          </a:prstGeom>
          <a:effectLst>
            <a:outerShdw blurRad="76200" dist="38100" dir="2700000" sx="88000" sy="88000" algn="tl" rotWithShape="0">
              <a:prstClr val="black">
                <a:alpha val="1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54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72B22BB-8348-41C4-B240-B049D59C1538}"/>
              </a:ext>
            </a:extLst>
          </p:cNvPr>
          <p:cNvSpPr txBox="1">
            <a:spLocks/>
          </p:cNvSpPr>
          <p:nvPr/>
        </p:nvSpPr>
        <p:spPr>
          <a:xfrm>
            <a:off x="4257585" y="1415256"/>
            <a:ext cx="3676830" cy="2214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TW" sz="9600" dirty="0">
                <a:latin typeface="Patrick Hand" panose="00000500000000000000" pitchFamily="2" charset="0"/>
              </a:rPr>
              <a:t>DTNS</a:t>
            </a:r>
            <a:endParaRPr lang="zh-TW" altLang="en-US" sz="9600" dirty="0">
              <a:latin typeface="Patrick Hand" panose="00000500000000000000" pitchFamily="2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8D57270-8EF8-42B1-86CD-C9162A8B102B}"/>
              </a:ext>
            </a:extLst>
          </p:cNvPr>
          <p:cNvSpPr txBox="1"/>
          <p:nvPr/>
        </p:nvSpPr>
        <p:spPr>
          <a:xfrm>
            <a:off x="-1897726" y="3029124"/>
            <a:ext cx="1707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- Discovery 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發現</a:t>
            </a:r>
          </a:p>
          <a:p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-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 </a:t>
            </a:r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Thinking 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思考</a:t>
            </a:r>
          </a:p>
          <a:p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-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 </a:t>
            </a:r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Notes 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筆記</a:t>
            </a:r>
          </a:p>
          <a:p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-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 </a:t>
            </a:r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Share 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分享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20CBDF6D-A720-4536-86F3-AA0ECCF53484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標題 1">
            <a:extLst>
              <a:ext uri="{FF2B5EF4-FFF2-40B4-BE49-F238E27FC236}">
                <a16:creationId xmlns:a16="http://schemas.microsoft.com/office/drawing/2014/main" id="{B97F19FA-5BB3-49E6-B2C0-B91723C6D02F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0BBF075-1492-4041-A04D-DD5B57F353F7}"/>
              </a:ext>
            </a:extLst>
          </p:cNvPr>
          <p:cNvSpPr txBox="1"/>
          <p:nvPr/>
        </p:nvSpPr>
        <p:spPr>
          <a:xfrm>
            <a:off x="2694637" y="3996476"/>
            <a:ext cx="17076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Discovery </a:t>
            </a:r>
            <a:r>
              <a:rPr lang="zh-TW" altLang="en-US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發現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4DBCE49-6F11-46F1-BF41-DA2A16408211}"/>
              </a:ext>
            </a:extLst>
          </p:cNvPr>
          <p:cNvSpPr txBox="1"/>
          <p:nvPr/>
        </p:nvSpPr>
        <p:spPr>
          <a:xfrm>
            <a:off x="4739952" y="3843564"/>
            <a:ext cx="14972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Thinking </a:t>
            </a:r>
            <a:r>
              <a:rPr lang="zh-TW" altLang="en-US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思考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A0D6AE8-A133-428D-8269-8453F5A66E70}"/>
              </a:ext>
            </a:extLst>
          </p:cNvPr>
          <p:cNvSpPr txBox="1"/>
          <p:nvPr/>
        </p:nvSpPr>
        <p:spPr>
          <a:xfrm>
            <a:off x="6645761" y="3996476"/>
            <a:ext cx="1228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Notes </a:t>
            </a:r>
            <a:r>
              <a:rPr lang="zh-TW" altLang="en-US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記錄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E72E835-1887-47C6-82DE-44940E4C33B2}"/>
              </a:ext>
            </a:extLst>
          </p:cNvPr>
          <p:cNvSpPr txBox="1"/>
          <p:nvPr/>
        </p:nvSpPr>
        <p:spPr>
          <a:xfrm>
            <a:off x="8282473" y="3690844"/>
            <a:ext cx="13330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Share </a:t>
            </a:r>
            <a:r>
              <a:rPr lang="zh-TW" altLang="en-US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分享</a:t>
            </a:r>
            <a:endParaRPr lang="zh-TW" altLang="en-US" sz="3200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E4346ECB-D08D-48C5-98BF-29E4F121A989}"/>
              </a:ext>
            </a:extLst>
          </p:cNvPr>
          <p:cNvCxnSpPr/>
          <p:nvPr/>
        </p:nvCxnSpPr>
        <p:spPr>
          <a:xfrm flipH="1">
            <a:off x="3909527" y="3209731"/>
            <a:ext cx="558494" cy="633833"/>
          </a:xfrm>
          <a:prstGeom prst="straightConnector1">
            <a:avLst/>
          </a:prstGeom>
          <a:ln w="76200">
            <a:solidFill>
              <a:srgbClr val="4C5C78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98A151F-E4C0-45B8-A4DA-0F8F8B307322}"/>
              </a:ext>
            </a:extLst>
          </p:cNvPr>
          <p:cNvCxnSpPr>
            <a:cxnSpLocks/>
          </p:cNvCxnSpPr>
          <p:nvPr/>
        </p:nvCxnSpPr>
        <p:spPr>
          <a:xfrm flipH="1">
            <a:off x="5337922" y="3191398"/>
            <a:ext cx="218441" cy="643000"/>
          </a:xfrm>
          <a:prstGeom prst="straightConnector1">
            <a:avLst/>
          </a:prstGeom>
          <a:ln w="76200">
            <a:solidFill>
              <a:srgbClr val="4C5C78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681214E-33FD-4394-B820-299114100ED5}"/>
              </a:ext>
            </a:extLst>
          </p:cNvPr>
          <p:cNvCxnSpPr>
            <a:cxnSpLocks/>
          </p:cNvCxnSpPr>
          <p:nvPr/>
        </p:nvCxnSpPr>
        <p:spPr>
          <a:xfrm>
            <a:off x="8003226" y="2995455"/>
            <a:ext cx="558494" cy="633833"/>
          </a:xfrm>
          <a:prstGeom prst="straightConnector1">
            <a:avLst/>
          </a:prstGeom>
          <a:ln w="76200">
            <a:solidFill>
              <a:srgbClr val="4C5C78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A4956EE-8C83-4C89-8EBE-33FF2130FBDC}"/>
              </a:ext>
            </a:extLst>
          </p:cNvPr>
          <p:cNvCxnSpPr>
            <a:cxnSpLocks/>
          </p:cNvCxnSpPr>
          <p:nvPr/>
        </p:nvCxnSpPr>
        <p:spPr>
          <a:xfrm>
            <a:off x="6810197" y="3209731"/>
            <a:ext cx="218441" cy="643000"/>
          </a:xfrm>
          <a:prstGeom prst="straightConnector1">
            <a:avLst/>
          </a:prstGeom>
          <a:ln w="76200">
            <a:solidFill>
              <a:srgbClr val="4C5C78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104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網頁架構</a:t>
            </a:r>
          </a:p>
        </p:txBody>
      </p:sp>
    </p:spTree>
    <p:extLst>
      <p:ext uri="{BB962C8B-B14F-4D97-AF65-F5344CB8AC3E}">
        <p14:creationId xmlns:p14="http://schemas.microsoft.com/office/powerpoint/2010/main" val="1331556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8CB9179-6326-4302-B5C5-5EF9A824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55297"/>
            <a:ext cx="11083636" cy="6147405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02C00D5-0E61-42C2-BA67-E016845D84F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 1">
            <a:extLst>
              <a:ext uri="{FF2B5EF4-FFF2-40B4-BE49-F238E27FC236}">
                <a16:creationId xmlns:a16="http://schemas.microsoft.com/office/drawing/2014/main" id="{F36D968E-A81A-472A-920C-2C95DA10C976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網頁架構</a:t>
            </a:r>
          </a:p>
        </p:txBody>
      </p:sp>
    </p:spTree>
    <p:extLst>
      <p:ext uri="{BB962C8B-B14F-4D97-AF65-F5344CB8AC3E}">
        <p14:creationId xmlns:p14="http://schemas.microsoft.com/office/powerpoint/2010/main" val="261104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24A96933-05C2-409F-9E19-8DF8B5B794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709588" y="7184581"/>
            <a:ext cx="5597933" cy="301305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9F64D53A-5A1F-4EFD-B704-A5C39B9D1FAB}"/>
              </a:ext>
            </a:extLst>
          </p:cNvPr>
          <p:cNvGrpSpPr/>
          <p:nvPr/>
        </p:nvGrpSpPr>
        <p:grpSpPr>
          <a:xfrm>
            <a:off x="0" y="212658"/>
            <a:ext cx="12192000" cy="6858000"/>
            <a:chOff x="0" y="212658"/>
            <a:chExt cx="12192000" cy="685800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9AF6DDEA-F46E-406C-90BE-D8BE5DBB5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12658"/>
              <a:ext cx="12192000" cy="68580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44884FF-2C45-4F11-98BE-35DAF85A03EC}"/>
                </a:ext>
              </a:extLst>
            </p:cNvPr>
            <p:cNvSpPr/>
            <p:nvPr/>
          </p:nvSpPr>
          <p:spPr>
            <a:xfrm>
              <a:off x="0" y="1742878"/>
              <a:ext cx="531845" cy="3638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BBE11E6-7057-4582-BE4C-6D0946F86667}"/>
                </a:ext>
              </a:extLst>
            </p:cNvPr>
            <p:cNvSpPr/>
            <p:nvPr/>
          </p:nvSpPr>
          <p:spPr>
            <a:xfrm rot="5400000">
              <a:off x="5928047" y="-5715387"/>
              <a:ext cx="335906" cy="121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53CA1C1-1ABD-4B06-9D86-73DAB0758016}"/>
                </a:ext>
              </a:extLst>
            </p:cNvPr>
            <p:cNvSpPr/>
            <p:nvPr/>
          </p:nvSpPr>
          <p:spPr>
            <a:xfrm rot="5400000">
              <a:off x="10638458" y="-510458"/>
              <a:ext cx="503843" cy="2603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D8A4A72-0240-4E22-9394-56E8C0EB29D7}"/>
                </a:ext>
              </a:extLst>
            </p:cNvPr>
            <p:cNvSpPr/>
            <p:nvPr/>
          </p:nvSpPr>
          <p:spPr>
            <a:xfrm rot="5400000">
              <a:off x="10714657" y="-281858"/>
              <a:ext cx="503843" cy="24508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2D5E2D0-D96F-4B67-8FE2-367AACCBFF36}"/>
                </a:ext>
              </a:extLst>
            </p:cNvPr>
            <p:cNvSpPr/>
            <p:nvPr/>
          </p:nvSpPr>
          <p:spPr>
            <a:xfrm rot="5400000">
              <a:off x="5844077" y="722738"/>
              <a:ext cx="503843" cy="12191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1A6EDC6-991F-4BB3-9AA9-37E4F4CEFD2D}"/>
                </a:ext>
              </a:extLst>
            </p:cNvPr>
            <p:cNvSpPr/>
            <p:nvPr/>
          </p:nvSpPr>
          <p:spPr>
            <a:xfrm>
              <a:off x="11954641" y="1043084"/>
              <a:ext cx="237357" cy="58596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167378C-D2D5-4246-8E2C-DFB9B1766996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 1">
            <a:extLst>
              <a:ext uri="{FF2B5EF4-FFF2-40B4-BE49-F238E27FC236}">
                <a16:creationId xmlns:a16="http://schemas.microsoft.com/office/drawing/2014/main" id="{CE787495-1C3D-4430-BE6C-B2ED8DF0295A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網頁流程</a:t>
            </a:r>
          </a:p>
        </p:txBody>
      </p:sp>
    </p:spTree>
    <p:extLst>
      <p:ext uri="{BB962C8B-B14F-4D97-AF65-F5344CB8AC3E}">
        <p14:creationId xmlns:p14="http://schemas.microsoft.com/office/powerpoint/2010/main" val="1089185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Comic Sans MS"/>
        <a:ea typeface="Yu Gothic UI Semibold"/>
        <a:cs typeface=""/>
      </a:majorFont>
      <a:minorFont>
        <a:latin typeface="Consolas"/>
        <a:ea typeface="YouYu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1139</TotalTime>
  <Words>436</Words>
  <Application>Microsoft Office PowerPoint</Application>
  <PresentationFormat>寬螢幕</PresentationFormat>
  <Paragraphs>229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40" baseType="lpstr">
      <vt:lpstr>FC-Flower</vt:lpstr>
      <vt:lpstr>Google Sans</vt:lpstr>
      <vt:lpstr>jf open 粉圓 1.1</vt:lpstr>
      <vt:lpstr>Microsoft YaHei</vt:lpstr>
      <vt:lpstr>Noto Sans CJK TC Regular</vt:lpstr>
      <vt:lpstr>Yu Gothic UI Semibold</vt:lpstr>
      <vt:lpstr>Arial</vt:lpstr>
      <vt:lpstr>Calibri</vt:lpstr>
      <vt:lpstr>Comic Sans MS</vt:lpstr>
      <vt:lpstr>Consolas</vt:lpstr>
      <vt:lpstr>Patrick Hand</vt:lpstr>
      <vt:lpstr>Office 佈景主題</vt:lpstr>
      <vt:lpstr>DTNS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資料庫規劃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色彩計畫</vt:lpstr>
      <vt:lpstr>字型使用</vt:lpstr>
      <vt:lpstr>圖示</vt:lpstr>
      <vt:lpstr>PowerPoint 簡報</vt:lpstr>
      <vt:lpstr>PowerPoint 簡報</vt:lpstr>
      <vt:lpstr>使用技術</vt:lpstr>
      <vt:lpstr>參考相關網站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琇安 詹</cp:lastModifiedBy>
  <cp:revision>127</cp:revision>
  <dcterms:created xsi:type="dcterms:W3CDTF">2021-07-08T11:32:03Z</dcterms:created>
  <dcterms:modified xsi:type="dcterms:W3CDTF">2021-07-15T17:42:14Z</dcterms:modified>
</cp:coreProperties>
</file>